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7010400" cy="9296400"/>
  <p:embeddedFontLst>
    <p:embeddedFont>
      <p:font typeface="Garamond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912">
          <p15:clr>
            <a:srgbClr val="A4A3A4"/>
          </p15:clr>
        </p15:guide>
      </p15:sldGuideLst>
    </p:ext>
    <p:ext uri="{2D200454-40CA-4A62-9FC3-DE9A4176ACB9}">
      <p15:notesGuideLst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  <p:ext uri="GoogleSlidesCustomDataVersion2">
      <go:slidesCustomData xmlns:go="http://customooxmlschemas.google.com/" r:id="rId38" roundtripDataSignature="AMtx7mg/rjSlGSbh0sBhHb7ZIbzMB/Xq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91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8" orient="horz"/>
        <p:guide pos="220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aramond-bold.fntdata"/><Relationship Id="rId30" Type="http://schemas.openxmlformats.org/officeDocument/2006/relationships/font" Target="fonts/Garamond-regular.fntdata"/><Relationship Id="rId11" Type="http://schemas.openxmlformats.org/officeDocument/2006/relationships/slide" Target="slides/slide6.xml"/><Relationship Id="rId33" Type="http://schemas.openxmlformats.org/officeDocument/2006/relationships/font" Target="fonts/Garamond-boldItalic.fntdata"/><Relationship Id="rId10" Type="http://schemas.openxmlformats.org/officeDocument/2006/relationships/slide" Target="slides/slide5.xml"/><Relationship Id="rId32" Type="http://schemas.openxmlformats.org/officeDocument/2006/relationships/font" Target="fonts/Garamond-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7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1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6400" y="698500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1:notes"/>
          <p:cNvSpPr/>
          <p:nvPr>
            <p:ph idx="2" type="sldImg"/>
          </p:nvPr>
        </p:nvSpPr>
        <p:spPr>
          <a:xfrm>
            <a:off x="406400" y="698500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33190ef309_0_43:notes"/>
          <p:cNvSpPr/>
          <p:nvPr>
            <p:ph idx="2" type="sldImg"/>
          </p:nvPr>
        </p:nvSpPr>
        <p:spPr>
          <a:xfrm>
            <a:off x="406400" y="69850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33190ef309_0_43:notes"/>
          <p:cNvSpPr txBox="1"/>
          <p:nvPr>
            <p:ph idx="1" type="body"/>
          </p:nvPr>
        </p:nvSpPr>
        <p:spPr>
          <a:xfrm>
            <a:off x="701040" y="4415791"/>
            <a:ext cx="5608200" cy="418350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33190ef309_0_43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33190ef309_0_20:notes"/>
          <p:cNvSpPr/>
          <p:nvPr>
            <p:ph idx="2" type="sldImg"/>
          </p:nvPr>
        </p:nvSpPr>
        <p:spPr>
          <a:xfrm>
            <a:off x="406400" y="69850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33190ef309_0_20:notes"/>
          <p:cNvSpPr txBox="1"/>
          <p:nvPr>
            <p:ph idx="1" type="body"/>
          </p:nvPr>
        </p:nvSpPr>
        <p:spPr>
          <a:xfrm>
            <a:off x="701040" y="4415791"/>
            <a:ext cx="5608200" cy="418350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33190ef309_0_2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3a6d6bd43e_1_87:notes"/>
          <p:cNvSpPr txBox="1"/>
          <p:nvPr>
            <p:ph idx="1" type="body"/>
          </p:nvPr>
        </p:nvSpPr>
        <p:spPr>
          <a:xfrm>
            <a:off x="701040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error with the wrong trackers &amp; timestamps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issues with shootouts, consistent use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origin of goals (SO, Set plays, outlets) etc.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remove bench from data points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review timestamps from jason to make hexbin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hexbin for all shots (approximate)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need EXACT times for critical events, turn on GPS all the same times, wear the same GPS devices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Andie: tile plot for location independent of time</a:t>
            </a:r>
            <a:endParaRPr/>
          </a:p>
        </p:txBody>
      </p:sp>
      <p:sp>
        <p:nvSpPr>
          <p:cNvPr id="239" name="Google Shape;239;g23a6d6bd43e_1_87:notes"/>
          <p:cNvSpPr/>
          <p:nvPr>
            <p:ph idx="2" type="sldImg"/>
          </p:nvPr>
        </p:nvSpPr>
        <p:spPr>
          <a:xfrm>
            <a:off x="406400" y="69850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dbc15cd15_0_373:notes"/>
          <p:cNvSpPr txBox="1"/>
          <p:nvPr>
            <p:ph idx="1" type="body"/>
          </p:nvPr>
        </p:nvSpPr>
        <p:spPr>
          <a:xfrm>
            <a:off x="701040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error with the wrong trackers &amp; timestamps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issues with shootouts, consistent use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origin of goals (SO, Set plays, outlets) etc.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remove bench from data points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review timestamps from jason to make hexbin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hexbin for all shots (approximate)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need EXACT times for critical events, turn on GPS all the same times, wear the same GPS devices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Andie: tile plot for location independent of time</a:t>
            </a:r>
            <a:endParaRPr/>
          </a:p>
        </p:txBody>
      </p:sp>
      <p:sp>
        <p:nvSpPr>
          <p:cNvPr id="249" name="Google Shape;249;g22dbc15cd15_0_373:notes"/>
          <p:cNvSpPr/>
          <p:nvPr>
            <p:ph idx="2" type="sldImg"/>
          </p:nvPr>
        </p:nvSpPr>
        <p:spPr>
          <a:xfrm>
            <a:off x="406400" y="69850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2a0613585_3_0:notes"/>
          <p:cNvSpPr txBox="1"/>
          <p:nvPr>
            <p:ph idx="1" type="body"/>
          </p:nvPr>
        </p:nvSpPr>
        <p:spPr>
          <a:xfrm>
            <a:off x="701040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error with the wrong trackers &amp; timestamps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issues with shootouts, consistent use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origin of goals (SO, Set plays, outlets) etc.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remove bench from data points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review timestamps from jason to make hexbin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hexbin for all shots (approximate)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need EXACT times for critical events, turn on GPS all the same times, wear the same GPS devices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Andie: tile plot for location independent of time</a:t>
            </a:r>
            <a:endParaRPr/>
          </a:p>
        </p:txBody>
      </p:sp>
      <p:sp>
        <p:nvSpPr>
          <p:cNvPr id="262" name="Google Shape;262;g232a0613585_3_0:notes"/>
          <p:cNvSpPr/>
          <p:nvPr>
            <p:ph idx="2" type="sldImg"/>
          </p:nvPr>
        </p:nvSpPr>
        <p:spPr>
          <a:xfrm>
            <a:off x="406400" y="69850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3a6d6bd43e_1_0:notes"/>
          <p:cNvSpPr txBox="1"/>
          <p:nvPr>
            <p:ph idx="1" type="body"/>
          </p:nvPr>
        </p:nvSpPr>
        <p:spPr>
          <a:xfrm>
            <a:off x="701040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23a6d6bd43e_1_0:notes"/>
          <p:cNvSpPr/>
          <p:nvPr>
            <p:ph idx="2" type="sldImg"/>
          </p:nvPr>
        </p:nvSpPr>
        <p:spPr>
          <a:xfrm>
            <a:off x="406400" y="69850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2dbc15cd15_0_379:notes"/>
          <p:cNvSpPr txBox="1"/>
          <p:nvPr>
            <p:ph idx="1" type="body"/>
          </p:nvPr>
        </p:nvSpPr>
        <p:spPr>
          <a:xfrm>
            <a:off x="701040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2dbc15cd15_0_379:notes"/>
          <p:cNvSpPr/>
          <p:nvPr>
            <p:ph idx="2" type="sldImg"/>
          </p:nvPr>
        </p:nvSpPr>
        <p:spPr>
          <a:xfrm>
            <a:off x="406400" y="69850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3a6d6bd43e_0_14:notes"/>
          <p:cNvSpPr txBox="1"/>
          <p:nvPr>
            <p:ph idx="1" type="body"/>
          </p:nvPr>
        </p:nvSpPr>
        <p:spPr>
          <a:xfrm>
            <a:off x="701040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 goal location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fix the graphs with colors and areas of domination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 heat maps and images for set plays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possible MP4s of the set plays</a:t>
            </a:r>
            <a:endParaRPr/>
          </a:p>
        </p:txBody>
      </p:sp>
      <p:sp>
        <p:nvSpPr>
          <p:cNvPr id="297" name="Google Shape;297;g23a6d6bd43e_0_14:notes"/>
          <p:cNvSpPr/>
          <p:nvPr>
            <p:ph idx="2" type="sldImg"/>
          </p:nvPr>
        </p:nvSpPr>
        <p:spPr>
          <a:xfrm>
            <a:off x="406400" y="69850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3a6d6bd43e_0_29:notes"/>
          <p:cNvSpPr txBox="1"/>
          <p:nvPr>
            <p:ph idx="1" type="body"/>
          </p:nvPr>
        </p:nvSpPr>
        <p:spPr>
          <a:xfrm>
            <a:off x="701040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 goal location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fix the graphs with colors and areas of domination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 heat maps and images for set plays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possible MP4s of the set plays</a:t>
            </a:r>
            <a:endParaRPr/>
          </a:p>
        </p:txBody>
      </p:sp>
      <p:sp>
        <p:nvSpPr>
          <p:cNvPr id="310" name="Google Shape;310;g23a6d6bd43e_0_29:notes"/>
          <p:cNvSpPr/>
          <p:nvPr>
            <p:ph idx="2" type="sldImg"/>
          </p:nvPr>
        </p:nvSpPr>
        <p:spPr>
          <a:xfrm>
            <a:off x="406400" y="69850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3b0de86b6b_2_3:notes"/>
          <p:cNvSpPr txBox="1"/>
          <p:nvPr>
            <p:ph idx="1" type="body"/>
          </p:nvPr>
        </p:nvSpPr>
        <p:spPr>
          <a:xfrm>
            <a:off x="701040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 goal location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fix the graphs with colors and areas of domination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 heat maps and images for set plays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possible MP4s of the set plays</a:t>
            </a:r>
            <a:endParaRPr/>
          </a:p>
        </p:txBody>
      </p:sp>
      <p:sp>
        <p:nvSpPr>
          <p:cNvPr id="323" name="Google Shape;323;g23b0de86b6b_2_3:notes"/>
          <p:cNvSpPr/>
          <p:nvPr>
            <p:ph idx="2" type="sldImg"/>
          </p:nvPr>
        </p:nvSpPr>
        <p:spPr>
          <a:xfrm>
            <a:off x="406400" y="69850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dbc15cd15_0_0:notes"/>
          <p:cNvSpPr txBox="1"/>
          <p:nvPr>
            <p:ph idx="1" type="body"/>
          </p:nvPr>
        </p:nvSpPr>
        <p:spPr>
          <a:xfrm>
            <a:off x="701040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" name="Google Shape;78;g22dbc15cd15_0_0:notes"/>
          <p:cNvSpPr/>
          <p:nvPr>
            <p:ph idx="2" type="sldImg"/>
          </p:nvPr>
        </p:nvSpPr>
        <p:spPr>
          <a:xfrm>
            <a:off x="406400" y="69850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3b0de86b6b_2_20:notes"/>
          <p:cNvSpPr txBox="1"/>
          <p:nvPr>
            <p:ph idx="1" type="body"/>
          </p:nvPr>
        </p:nvSpPr>
        <p:spPr>
          <a:xfrm>
            <a:off x="701040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 goal location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fix the graphs with colors and areas of domination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 heat maps and images for set plays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possible MP4s of the set plays</a:t>
            </a:r>
            <a:endParaRPr/>
          </a:p>
        </p:txBody>
      </p:sp>
      <p:sp>
        <p:nvSpPr>
          <p:cNvPr id="337" name="Google Shape;337;g23b0de86b6b_2_20:notes"/>
          <p:cNvSpPr/>
          <p:nvPr>
            <p:ph idx="2" type="sldImg"/>
          </p:nvPr>
        </p:nvSpPr>
        <p:spPr>
          <a:xfrm>
            <a:off x="406400" y="69850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3a6d6bd43e_0_45:notes"/>
          <p:cNvSpPr txBox="1"/>
          <p:nvPr>
            <p:ph idx="1" type="body"/>
          </p:nvPr>
        </p:nvSpPr>
        <p:spPr>
          <a:xfrm>
            <a:off x="701040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351" name="Google Shape;351;g23a6d6bd43e_0_45:notes"/>
          <p:cNvSpPr/>
          <p:nvPr>
            <p:ph idx="2" type="sldImg"/>
          </p:nvPr>
        </p:nvSpPr>
        <p:spPr>
          <a:xfrm>
            <a:off x="406400" y="69850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3addc6b2a7_0_54:notes"/>
          <p:cNvSpPr txBox="1"/>
          <p:nvPr>
            <p:ph idx="1" type="body"/>
          </p:nvPr>
        </p:nvSpPr>
        <p:spPr>
          <a:xfrm>
            <a:off x="701040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374" name="Google Shape;374;g23addc6b2a7_0_54:notes"/>
          <p:cNvSpPr/>
          <p:nvPr>
            <p:ph idx="2" type="sldImg"/>
          </p:nvPr>
        </p:nvSpPr>
        <p:spPr>
          <a:xfrm>
            <a:off x="406400" y="69850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/>
          <p:nvPr>
            <p:ph idx="1" type="body"/>
          </p:nvPr>
        </p:nvSpPr>
        <p:spPr>
          <a:xfrm>
            <a:off x="701040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p15:notes"/>
          <p:cNvSpPr/>
          <p:nvPr>
            <p:ph idx="2" type="sldImg"/>
          </p:nvPr>
        </p:nvSpPr>
        <p:spPr>
          <a:xfrm>
            <a:off x="406400" y="69850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3addc6b2a7_0_91:notes"/>
          <p:cNvSpPr txBox="1"/>
          <p:nvPr>
            <p:ph idx="1" type="body"/>
          </p:nvPr>
        </p:nvSpPr>
        <p:spPr>
          <a:xfrm>
            <a:off x="701040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394" name="Google Shape;394;g23addc6b2a7_0_91:notes"/>
          <p:cNvSpPr/>
          <p:nvPr>
            <p:ph idx="2" type="sldImg"/>
          </p:nvPr>
        </p:nvSpPr>
        <p:spPr>
          <a:xfrm>
            <a:off x="406400" y="69850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dbc15cd15_0_62:notes"/>
          <p:cNvSpPr txBox="1"/>
          <p:nvPr>
            <p:ph idx="1" type="body"/>
          </p:nvPr>
        </p:nvSpPr>
        <p:spPr>
          <a:xfrm>
            <a:off x="701040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g22dbc15cd15_0_62:notes"/>
          <p:cNvSpPr/>
          <p:nvPr>
            <p:ph idx="2" type="sldImg"/>
          </p:nvPr>
        </p:nvSpPr>
        <p:spPr>
          <a:xfrm>
            <a:off x="406400" y="69850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2ee9fbd94_0_2:notes"/>
          <p:cNvSpPr txBox="1"/>
          <p:nvPr>
            <p:ph idx="1" type="body"/>
          </p:nvPr>
        </p:nvSpPr>
        <p:spPr>
          <a:xfrm>
            <a:off x="701040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 goal location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fix the graphs with colors and areas of domination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 heat maps and images for set plays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possible MP4s of the set plays</a:t>
            </a:r>
            <a:endParaRPr/>
          </a:p>
        </p:txBody>
      </p:sp>
      <p:sp>
        <p:nvSpPr>
          <p:cNvPr id="107" name="Google Shape;107;g232ee9fbd94_0_2:notes"/>
          <p:cNvSpPr/>
          <p:nvPr>
            <p:ph idx="2" type="sldImg"/>
          </p:nvPr>
        </p:nvSpPr>
        <p:spPr>
          <a:xfrm>
            <a:off x="406400" y="69850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dbc15cd15_0_212:notes"/>
          <p:cNvSpPr txBox="1"/>
          <p:nvPr>
            <p:ph idx="1" type="body"/>
          </p:nvPr>
        </p:nvSpPr>
        <p:spPr>
          <a:xfrm>
            <a:off x="701040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Flora</a:t>
            </a:r>
            <a:endParaRPr/>
          </a:p>
        </p:txBody>
      </p:sp>
      <p:sp>
        <p:nvSpPr>
          <p:cNvPr id="131" name="Google Shape;131;g22dbc15cd15_0_212:notes"/>
          <p:cNvSpPr/>
          <p:nvPr>
            <p:ph idx="2" type="sldImg"/>
          </p:nvPr>
        </p:nvSpPr>
        <p:spPr>
          <a:xfrm>
            <a:off x="406400" y="69850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dbc15cd15_0_287:notes"/>
          <p:cNvSpPr txBox="1"/>
          <p:nvPr>
            <p:ph idx="1" type="body"/>
          </p:nvPr>
        </p:nvSpPr>
        <p:spPr>
          <a:xfrm>
            <a:off x="701040" y="4415791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Flora</a:t>
            </a:r>
            <a:endParaRPr/>
          </a:p>
        </p:txBody>
      </p:sp>
      <p:sp>
        <p:nvSpPr>
          <p:cNvPr id="151" name="Google Shape;151;g22dbc15cd15_0_287:notes"/>
          <p:cNvSpPr/>
          <p:nvPr>
            <p:ph idx="2" type="sldImg"/>
          </p:nvPr>
        </p:nvSpPr>
        <p:spPr>
          <a:xfrm>
            <a:off x="406400" y="69850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0a0af2c0d1_0_0:notes"/>
          <p:cNvSpPr/>
          <p:nvPr>
            <p:ph idx="2" type="sldImg"/>
          </p:nvPr>
        </p:nvSpPr>
        <p:spPr>
          <a:xfrm>
            <a:off x="389773" y="697230"/>
            <a:ext cx="62316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0a0af2c0d1_0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 the top predictors on x and predicted coaches assessment on 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1-3 sentences of takeaway per slide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 r2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used regression to see which exercises predict coach assessment the most.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a0af2c0d1_0_5:notes"/>
          <p:cNvSpPr/>
          <p:nvPr>
            <p:ph idx="2" type="sldImg"/>
          </p:nvPr>
        </p:nvSpPr>
        <p:spPr>
          <a:xfrm>
            <a:off x="389773" y="697230"/>
            <a:ext cx="62316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0a0af2c0d1_0_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a0af2c0d1_0_10:notes"/>
          <p:cNvSpPr/>
          <p:nvPr>
            <p:ph idx="2" type="sldImg"/>
          </p:nvPr>
        </p:nvSpPr>
        <p:spPr>
          <a:xfrm>
            <a:off x="389773" y="697230"/>
            <a:ext cx="62316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a0af2c0d1_0_1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Cover">
  <p:cSld name="Deck Cov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7"/>
          <p:cNvSpPr txBox="1"/>
          <p:nvPr>
            <p:ph type="title"/>
          </p:nvPr>
        </p:nvSpPr>
        <p:spPr>
          <a:xfrm>
            <a:off x="685800" y="1525424"/>
            <a:ext cx="7772400" cy="1274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0" sz="40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" type="body"/>
          </p:nvPr>
        </p:nvSpPr>
        <p:spPr>
          <a:xfrm>
            <a:off x="685800" y="2914651"/>
            <a:ext cx="7772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9AFF"/>
              </a:buClr>
              <a:buSzPts val="2000"/>
              <a:buNone/>
              <a:defRPr b="0" i="1" sz="2000">
                <a:solidFill>
                  <a:srgbClr val="629AFF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2" name="Google Shape;2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0117" y="3943350"/>
            <a:ext cx="2443766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>
              <a:buNone/>
              <a:defRPr sz="1300">
                <a:solidFill>
                  <a:srgbClr val="629A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300">
                <a:solidFill>
                  <a:srgbClr val="629A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300">
                <a:solidFill>
                  <a:srgbClr val="629A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300">
                <a:solidFill>
                  <a:srgbClr val="629A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300">
                <a:solidFill>
                  <a:srgbClr val="629A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300">
                <a:solidFill>
                  <a:srgbClr val="629A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300">
                <a:solidFill>
                  <a:srgbClr val="629A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300">
                <a:solidFill>
                  <a:srgbClr val="629A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300">
                <a:solidFill>
                  <a:srgbClr val="629A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 txBox="1"/>
          <p:nvPr>
            <p:ph type="title"/>
          </p:nvPr>
        </p:nvSpPr>
        <p:spPr>
          <a:xfrm>
            <a:off x="228600" y="246137"/>
            <a:ext cx="8305800" cy="379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1" type="ftr"/>
          </p:nvPr>
        </p:nvSpPr>
        <p:spPr>
          <a:xfrm>
            <a:off x="4876800" y="4873752"/>
            <a:ext cx="3200400" cy="2185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8229600" y="4892040"/>
            <a:ext cx="768604" cy="2185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2286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18"/>
          <p:cNvSpPr txBox="1"/>
          <p:nvPr>
            <p:ph idx="1" type="body"/>
          </p:nvPr>
        </p:nvSpPr>
        <p:spPr>
          <a:xfrm>
            <a:off x="228600" y="858217"/>
            <a:ext cx="8305800" cy="3427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0020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s">
  <p:cSld name="Char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/>
          <p:nvPr/>
        </p:nvSpPr>
        <p:spPr>
          <a:xfrm>
            <a:off x="0" y="0"/>
            <a:ext cx="9144000" cy="4781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4876800" y="4873752"/>
            <a:ext cx="3200400" cy="2185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8229600" y="4891327"/>
            <a:ext cx="768604" cy="2185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22860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228600" y="858217"/>
            <a:ext cx="8305800" cy="3427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0020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type="title"/>
          </p:nvPr>
        </p:nvSpPr>
        <p:spPr>
          <a:xfrm>
            <a:off x="228600" y="246137"/>
            <a:ext cx="8305800" cy="379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 txBox="1"/>
          <p:nvPr>
            <p:ph type="title"/>
          </p:nvPr>
        </p:nvSpPr>
        <p:spPr>
          <a:xfrm>
            <a:off x="228600" y="246137"/>
            <a:ext cx="8305800" cy="379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11" type="ftr"/>
          </p:nvPr>
        </p:nvSpPr>
        <p:spPr>
          <a:xfrm>
            <a:off x="4876800" y="4873752"/>
            <a:ext cx="3200400" cy="2185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2" type="sldNum"/>
          </p:nvPr>
        </p:nvSpPr>
        <p:spPr>
          <a:xfrm>
            <a:off x="8229600" y="4891327"/>
            <a:ext cx="768604" cy="2185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22860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hasis 1">
  <p:cSld name="Emphasis 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1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981E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C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1371600" y="1352550"/>
            <a:ext cx="68580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type="title"/>
          </p:nvPr>
        </p:nvSpPr>
        <p:spPr>
          <a:xfrm>
            <a:off x="457200" y="473964"/>
            <a:ext cx="8305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4" name="Google Shape;44;p21"/>
          <p:cNvCxnSpPr/>
          <p:nvPr/>
        </p:nvCxnSpPr>
        <p:spPr>
          <a:xfrm>
            <a:off x="457200" y="361950"/>
            <a:ext cx="83058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21"/>
          <p:cNvSpPr txBox="1"/>
          <p:nvPr>
            <p:ph idx="11" type="ftr"/>
          </p:nvPr>
        </p:nvSpPr>
        <p:spPr>
          <a:xfrm>
            <a:off x="4876800" y="4873752"/>
            <a:ext cx="3200400" cy="218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2" type="sldNum"/>
          </p:nvPr>
        </p:nvSpPr>
        <p:spPr>
          <a:xfrm>
            <a:off x="8229600" y="4891327"/>
            <a:ext cx="768604" cy="2185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2286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21"/>
          <p:cNvSpPr/>
          <p:nvPr/>
        </p:nvSpPr>
        <p:spPr>
          <a:xfrm>
            <a:off x="0" y="4902522"/>
            <a:ext cx="4572000" cy="240979"/>
          </a:xfrm>
          <a:prstGeom prst="rect">
            <a:avLst/>
          </a:prstGeom>
          <a:solidFill>
            <a:srgbClr val="0015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C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1"/>
          <p:cNvSpPr txBox="1"/>
          <p:nvPr/>
        </p:nvSpPr>
        <p:spPr>
          <a:xfrm>
            <a:off x="0" y="4924906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BFBFBF"/>
                </a:solidFill>
                <a:latin typeface="Garamond"/>
                <a:ea typeface="Garamond"/>
                <a:cs typeface="Garamond"/>
                <a:sym typeface="Garamond"/>
              </a:rPr>
              <a:t>KNOWLEDGE FOR 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1"/>
          <p:cNvSpPr/>
          <p:nvPr/>
        </p:nvSpPr>
        <p:spPr>
          <a:xfrm>
            <a:off x="0" y="4857752"/>
            <a:ext cx="4572000" cy="285749"/>
          </a:xfrm>
          <a:prstGeom prst="rect">
            <a:avLst/>
          </a:prstGeom>
          <a:solidFill>
            <a:srgbClr val="0015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C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s">
  <p:cSld name="Picture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/>
          <p:nvPr/>
        </p:nvSpPr>
        <p:spPr>
          <a:xfrm>
            <a:off x="0" y="0"/>
            <a:ext cx="9144000" cy="4857750"/>
          </a:xfrm>
          <a:prstGeom prst="rect">
            <a:avLst/>
          </a:prstGeom>
          <a:solidFill>
            <a:srgbClr val="002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2"/>
          <p:cNvSpPr/>
          <p:nvPr/>
        </p:nvSpPr>
        <p:spPr>
          <a:xfrm>
            <a:off x="4572000" y="4858856"/>
            <a:ext cx="4572000" cy="285750"/>
          </a:xfrm>
          <a:prstGeom prst="rect">
            <a:avLst/>
          </a:prstGeom>
          <a:solidFill>
            <a:srgbClr val="981E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C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2"/>
          <p:cNvSpPr/>
          <p:nvPr>
            <p:ph idx="2" type="pic"/>
          </p:nvPr>
        </p:nvSpPr>
        <p:spPr>
          <a:xfrm>
            <a:off x="0" y="2586040"/>
            <a:ext cx="4495800" cy="1985687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2"/>
          <p:cNvSpPr/>
          <p:nvPr>
            <p:ph idx="3" type="pic"/>
          </p:nvPr>
        </p:nvSpPr>
        <p:spPr>
          <a:xfrm>
            <a:off x="4724401" y="2586037"/>
            <a:ext cx="4419599" cy="1985963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22"/>
          <p:cNvSpPr txBox="1"/>
          <p:nvPr>
            <p:ph idx="1" type="body"/>
          </p:nvPr>
        </p:nvSpPr>
        <p:spPr>
          <a:xfrm>
            <a:off x="4724400" y="473964"/>
            <a:ext cx="4038600" cy="1771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136AFF"/>
              </a:buClr>
              <a:buSzPts val="1800"/>
              <a:buChar char="–"/>
              <a:defRPr b="0" sz="1800">
                <a:solidFill>
                  <a:srgbClr val="136AFF"/>
                </a:solidFill>
              </a:defRPr>
            </a:lvl2pPr>
            <a:lvl3pPr indent="-342900" lvl="2" marL="13716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A5A5A5"/>
              </a:buClr>
              <a:buSzPts val="1800"/>
              <a:buChar char="•"/>
              <a:defRPr b="0" sz="1800">
                <a:solidFill>
                  <a:srgbClr val="A5A5A5"/>
                </a:solidFill>
              </a:defRPr>
            </a:lvl3pPr>
            <a:lvl4pPr indent="-342900" lvl="3" marL="18288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A5A5A5"/>
              </a:buClr>
              <a:buSzPts val="1800"/>
              <a:buChar char="–"/>
              <a:defRPr b="0" sz="1800">
                <a:solidFill>
                  <a:srgbClr val="A5A5A5"/>
                </a:solidFill>
              </a:defRPr>
            </a:lvl4pPr>
            <a:lvl5pPr indent="-342900" lvl="4" marL="22860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A5A5A5"/>
              </a:buClr>
              <a:buSzPts val="1800"/>
              <a:buChar char="»"/>
              <a:defRPr b="0" sz="1800">
                <a:solidFill>
                  <a:srgbClr val="A5A5A5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4876800" y="4873752"/>
            <a:ext cx="3200400" cy="2185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8229600" y="4892435"/>
            <a:ext cx="768604" cy="2185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2286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22"/>
          <p:cNvSpPr/>
          <p:nvPr/>
        </p:nvSpPr>
        <p:spPr>
          <a:xfrm>
            <a:off x="0" y="4858859"/>
            <a:ext cx="4572000" cy="285748"/>
          </a:xfrm>
          <a:prstGeom prst="rect">
            <a:avLst/>
          </a:prstGeom>
          <a:solidFill>
            <a:srgbClr val="0015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C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2"/>
          <p:cNvSpPr txBox="1"/>
          <p:nvPr>
            <p:ph type="title"/>
          </p:nvPr>
        </p:nvSpPr>
        <p:spPr>
          <a:xfrm>
            <a:off x="457200" y="473964"/>
            <a:ext cx="4076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>
  <p:cSld name="Section Divi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3"/>
          <p:cNvSpPr txBox="1"/>
          <p:nvPr>
            <p:ph type="title"/>
          </p:nvPr>
        </p:nvSpPr>
        <p:spPr>
          <a:xfrm>
            <a:off x="685800" y="1714500"/>
            <a:ext cx="7772400" cy="1238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0" sz="40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" type="body"/>
          </p:nvPr>
        </p:nvSpPr>
        <p:spPr>
          <a:xfrm>
            <a:off x="685799" y="29718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29AFF"/>
              </a:buClr>
              <a:buSzPts val="2000"/>
              <a:buNone/>
              <a:defRPr b="0" i="0" sz="2000">
                <a:solidFill>
                  <a:srgbClr val="629AFF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>
              <a:buNone/>
              <a:defRPr sz="1300">
                <a:solidFill>
                  <a:srgbClr val="629A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 sz="1300">
                <a:solidFill>
                  <a:srgbClr val="629A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 sz="1300">
                <a:solidFill>
                  <a:srgbClr val="629A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 sz="1300">
                <a:solidFill>
                  <a:srgbClr val="629A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 sz="1300">
                <a:solidFill>
                  <a:srgbClr val="629A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 sz="1300">
                <a:solidFill>
                  <a:srgbClr val="629A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 sz="1300">
                <a:solidFill>
                  <a:srgbClr val="629A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 sz="1300">
                <a:solidFill>
                  <a:srgbClr val="629A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 sz="1300">
                <a:solidFill>
                  <a:srgbClr val="629A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a0af2c0d1_0_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g20a0af2c0d1_0_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g20a0af2c0d1_0_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22860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981E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C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6"/>
          <p:cNvSpPr txBox="1"/>
          <p:nvPr>
            <p:ph type="title"/>
          </p:nvPr>
        </p:nvSpPr>
        <p:spPr>
          <a:xfrm>
            <a:off x="228600" y="246137"/>
            <a:ext cx="8305800" cy="379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" type="body"/>
          </p:nvPr>
        </p:nvSpPr>
        <p:spPr>
          <a:xfrm>
            <a:off x="228600" y="858217"/>
            <a:ext cx="8305800" cy="3427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0020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20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4876800" y="4873752"/>
            <a:ext cx="3200400" cy="2185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229600" y="4891327"/>
            <a:ext cx="768604" cy="2185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22860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6"/>
          <p:cNvSpPr/>
          <p:nvPr/>
        </p:nvSpPr>
        <p:spPr>
          <a:xfrm>
            <a:off x="0" y="4857752"/>
            <a:ext cx="4572000" cy="285749"/>
          </a:xfrm>
          <a:prstGeom prst="rect">
            <a:avLst/>
          </a:prstGeom>
          <a:solidFill>
            <a:srgbClr val="002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C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16;p16"/>
          <p:cNvCxnSpPr/>
          <p:nvPr/>
        </p:nvCxnSpPr>
        <p:spPr>
          <a:xfrm>
            <a:off x="228600" y="666750"/>
            <a:ext cx="8763000" cy="0"/>
          </a:xfrm>
          <a:prstGeom prst="straightConnector1">
            <a:avLst/>
          </a:prstGeom>
          <a:noFill/>
          <a:ln cap="flat" cmpd="sng" w="9525">
            <a:solidFill>
              <a:srgbClr val="981E3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picture containing chart&#10;&#10;Description automatically generated" id="17" name="Google Shape;17;p16"/>
          <p:cNvPicPr preferRelativeResize="0"/>
          <p:nvPr/>
        </p:nvPicPr>
        <p:blipFill rotWithShape="1">
          <a:blip r:embed="rId1">
            <a:alphaModFix/>
          </a:blip>
          <a:srcRect b="10563" l="14304" r="12242" t="7314"/>
          <a:stretch/>
        </p:blipFill>
        <p:spPr>
          <a:xfrm>
            <a:off x="8561057" y="122018"/>
            <a:ext cx="457200" cy="51115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hyperlink" Target="https://drive.google.com/drive/u/0/folders/1oIwSrD3FTDl5GQ9FTVBNeu6OU8ZoaWSZ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hyperlink" Target="https://drive.google.com/drive/u/0/folders/1oIwSrD3FTDl5GQ9FTVBNeu6OU8ZoaWSZ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hyperlink" Target="https://drive.google.com/drive/u/0/folders/1oIwSrD3FTDl5GQ9FTVBNeu6OU8ZoaWSZ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5.jpg"/><Relationship Id="rId9" Type="http://schemas.openxmlformats.org/officeDocument/2006/relationships/image" Target="../media/image16.png"/><Relationship Id="rId5" Type="http://schemas.openxmlformats.org/officeDocument/2006/relationships/image" Target="../media/image28.jpg"/><Relationship Id="rId6" Type="http://schemas.openxmlformats.org/officeDocument/2006/relationships/image" Target="../media/image30.jpg"/><Relationship Id="rId7" Type="http://schemas.openxmlformats.org/officeDocument/2006/relationships/image" Target="../media/image6.jpg"/><Relationship Id="rId8" Type="http://schemas.openxmlformats.org/officeDocument/2006/relationships/image" Target="../media/image3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"/>
          <p:cNvSpPr txBox="1"/>
          <p:nvPr>
            <p:ph type="title"/>
          </p:nvPr>
        </p:nvSpPr>
        <p:spPr>
          <a:xfrm>
            <a:off x="685800" y="1525424"/>
            <a:ext cx="7772400" cy="1274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WAF Penn Athletics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Final Presentation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4" name="Google Shape;74;p1"/>
          <p:cNvSpPr txBox="1"/>
          <p:nvPr>
            <p:ph idx="1" type="body"/>
          </p:nvPr>
        </p:nvSpPr>
        <p:spPr>
          <a:xfrm>
            <a:off x="685800" y="2743200"/>
            <a:ext cx="7772400" cy="987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9AFF"/>
              </a:buClr>
              <a:buSzPts val="2000"/>
              <a:buNone/>
            </a:pPr>
            <a:r>
              <a:rPr lang="en-US"/>
              <a:t>April 27, 2023</a:t>
            </a:r>
            <a:endParaRPr/>
          </a:p>
        </p:txBody>
      </p:sp>
      <p:sp>
        <p:nvSpPr>
          <p:cNvPr id="75" name="Google Shape;75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3190ef309_0_43"/>
          <p:cNvSpPr txBox="1"/>
          <p:nvPr>
            <p:ph type="title"/>
          </p:nvPr>
        </p:nvSpPr>
        <p:spPr>
          <a:xfrm>
            <a:off x="228600" y="246137"/>
            <a:ext cx="8305800" cy="37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Phase I: </a:t>
            </a:r>
            <a:r>
              <a:rPr lang="en-US"/>
              <a:t>Coach Assessment</a:t>
            </a:r>
            <a:r>
              <a:rPr lang="en-US"/>
              <a:t> of Quality Depends on Speed and Skill</a:t>
            </a:r>
            <a:endParaRPr/>
          </a:p>
        </p:txBody>
      </p:sp>
      <p:sp>
        <p:nvSpPr>
          <p:cNvPr id="219" name="Google Shape;219;g233190ef309_0_43"/>
          <p:cNvSpPr txBox="1"/>
          <p:nvPr/>
        </p:nvSpPr>
        <p:spPr>
          <a:xfrm>
            <a:off x="1799437" y="3756325"/>
            <a:ext cx="591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Coach’s assessment of </a:t>
            </a:r>
            <a:r>
              <a:rPr b="1"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player quality</a:t>
            </a: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is heavily dependent on their perception of player’s </a:t>
            </a:r>
            <a:r>
              <a:rPr b="1"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skill</a:t>
            </a: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but it is </a:t>
            </a:r>
            <a:r>
              <a:rPr b="1"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not correlated with coachability.</a:t>
            </a:r>
            <a:endParaRPr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g233190ef30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030" y="853937"/>
            <a:ext cx="277871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33190ef309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2460" y="853937"/>
            <a:ext cx="277871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33190ef309_0_43"/>
          <p:cNvSpPr txBox="1"/>
          <p:nvPr/>
        </p:nvSpPr>
        <p:spPr>
          <a:xfrm>
            <a:off x="3293887" y="2900050"/>
            <a:ext cx="111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Corr: 0.800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233190ef309_0_43"/>
          <p:cNvSpPr txBox="1"/>
          <p:nvPr/>
        </p:nvSpPr>
        <p:spPr>
          <a:xfrm>
            <a:off x="6374335" y="2900050"/>
            <a:ext cx="111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Corr: 0.800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233190ef309_0_43"/>
          <p:cNvSpPr txBox="1"/>
          <p:nvPr>
            <p:ph idx="12" type="sldNum"/>
          </p:nvPr>
        </p:nvSpPr>
        <p:spPr>
          <a:xfrm>
            <a:off x="8229600" y="4891327"/>
            <a:ext cx="768600" cy="218700"/>
          </a:xfrm>
          <a:prstGeom prst="rect">
            <a:avLst/>
          </a:prstGeom>
        </p:spPr>
        <p:txBody>
          <a:bodyPr anchorCtr="0" anchor="ctr" bIns="0" lIns="0" spcFirstLastPara="1" rIns="2286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3190ef309_0_20"/>
          <p:cNvSpPr txBox="1"/>
          <p:nvPr>
            <p:ph type="title"/>
          </p:nvPr>
        </p:nvSpPr>
        <p:spPr>
          <a:xfrm>
            <a:off x="228600" y="246137"/>
            <a:ext cx="8305800" cy="37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Phase I: Coach Assessment Supported by In-game Performance</a:t>
            </a:r>
            <a:endParaRPr/>
          </a:p>
        </p:txBody>
      </p:sp>
      <p:pic>
        <p:nvPicPr>
          <p:cNvPr id="231" name="Google Shape;231;g233190ef309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737" y="895350"/>
            <a:ext cx="2983231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233190ef309_0_20"/>
          <p:cNvSpPr txBox="1"/>
          <p:nvPr/>
        </p:nvSpPr>
        <p:spPr>
          <a:xfrm>
            <a:off x="1799437" y="3756325"/>
            <a:ext cx="59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Athletes’</a:t>
            </a:r>
            <a:r>
              <a:rPr b="1"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in-game speed </a:t>
            </a: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(from GPS) agrees with </a:t>
            </a:r>
            <a:r>
              <a:rPr b="1"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coach’s assessment of speed.</a:t>
            </a:r>
            <a:endParaRPr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233190ef309_0_20"/>
          <p:cNvSpPr txBox="1"/>
          <p:nvPr/>
        </p:nvSpPr>
        <p:spPr>
          <a:xfrm>
            <a:off x="3324512" y="2951100"/>
            <a:ext cx="111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Corr: 0.696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g233190ef309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592" y="904875"/>
            <a:ext cx="2839671" cy="27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33190ef309_0_20"/>
          <p:cNvSpPr txBox="1"/>
          <p:nvPr/>
        </p:nvSpPr>
        <p:spPr>
          <a:xfrm>
            <a:off x="5170987" y="2951100"/>
            <a:ext cx="111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Corr: -0.667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33190ef309_0_20"/>
          <p:cNvSpPr txBox="1"/>
          <p:nvPr>
            <p:ph idx="12" type="sldNum"/>
          </p:nvPr>
        </p:nvSpPr>
        <p:spPr>
          <a:xfrm>
            <a:off x="8229600" y="4891327"/>
            <a:ext cx="768600" cy="218700"/>
          </a:xfrm>
          <a:prstGeom prst="rect">
            <a:avLst/>
          </a:prstGeom>
        </p:spPr>
        <p:txBody>
          <a:bodyPr anchorCtr="0" anchor="ctr" bIns="0" lIns="0" spcFirstLastPara="1" rIns="2286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a6d6bd43e_1_87"/>
          <p:cNvSpPr txBox="1"/>
          <p:nvPr>
            <p:ph type="title"/>
          </p:nvPr>
        </p:nvSpPr>
        <p:spPr>
          <a:xfrm>
            <a:off x="228600" y="246137"/>
            <a:ext cx="830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/>
              <a:t>Phase II: Player Shooter Positions</a:t>
            </a:r>
            <a:endParaRPr/>
          </a:p>
        </p:txBody>
      </p:sp>
      <p:sp>
        <p:nvSpPr>
          <p:cNvPr id="242" name="Google Shape;242;g23a6d6bd43e_1_87"/>
          <p:cNvSpPr txBox="1"/>
          <p:nvPr>
            <p:ph idx="11" type="ftr"/>
          </p:nvPr>
        </p:nvSpPr>
        <p:spPr>
          <a:xfrm>
            <a:off x="4876800" y="4873752"/>
            <a:ext cx="32004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Wharton Analytics Fellows</a:t>
            </a:r>
            <a:endParaRPr/>
          </a:p>
        </p:txBody>
      </p:sp>
      <p:sp>
        <p:nvSpPr>
          <p:cNvPr id="243" name="Google Shape;243;g23a6d6bd43e_1_87"/>
          <p:cNvSpPr txBox="1"/>
          <p:nvPr/>
        </p:nvSpPr>
        <p:spPr>
          <a:xfrm>
            <a:off x="228600" y="951350"/>
            <a:ext cx="4160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Methodology: 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Compared GPS Data to the FH Events Data from 2022.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Takeaway: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Majority of shots from top-of the circle and from the right (Defender Goalie’s perspective).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shots are taken 6 seconds prior to the shot occuring.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Caveats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event timing often off from the GPS timing.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23a6d6bd43e_1_87"/>
          <p:cNvSpPr txBox="1"/>
          <p:nvPr/>
        </p:nvSpPr>
        <p:spPr>
          <a:xfrm>
            <a:off x="5301725" y="4323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GPS Data from these home games: Delaware, Boston College, Brown, Columbia,  LIU, Northwestern. </a:t>
            </a:r>
            <a:endParaRPr sz="700"/>
          </a:p>
        </p:txBody>
      </p:sp>
      <p:pic>
        <p:nvPicPr>
          <p:cNvPr id="245" name="Google Shape;245;g23a6d6bd43e_1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5700" y="820025"/>
            <a:ext cx="3503463" cy="350346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3a6d6bd43e_1_87"/>
          <p:cNvSpPr txBox="1"/>
          <p:nvPr>
            <p:ph idx="12" type="sldNum"/>
          </p:nvPr>
        </p:nvSpPr>
        <p:spPr>
          <a:xfrm>
            <a:off x="8229600" y="4892040"/>
            <a:ext cx="768600" cy="218700"/>
          </a:xfrm>
          <a:prstGeom prst="rect">
            <a:avLst/>
          </a:prstGeom>
        </p:spPr>
        <p:txBody>
          <a:bodyPr anchorCtr="0" anchor="ctr" bIns="45700" lIns="0" spcFirstLastPara="1" rIns="2286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2dbc15cd15_0_373"/>
          <p:cNvSpPr txBox="1"/>
          <p:nvPr>
            <p:ph type="title"/>
          </p:nvPr>
        </p:nvSpPr>
        <p:spPr>
          <a:xfrm>
            <a:off x="228600" y="246137"/>
            <a:ext cx="830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/>
              <a:t>Phase II: Player Positions Before Goals</a:t>
            </a:r>
            <a:endParaRPr/>
          </a:p>
        </p:txBody>
      </p:sp>
      <p:sp>
        <p:nvSpPr>
          <p:cNvPr id="252" name="Google Shape;252;g22dbc15cd15_0_373"/>
          <p:cNvSpPr txBox="1"/>
          <p:nvPr>
            <p:ph idx="11" type="ftr"/>
          </p:nvPr>
        </p:nvSpPr>
        <p:spPr>
          <a:xfrm>
            <a:off x="4876800" y="4873752"/>
            <a:ext cx="32004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Wharton Analytics Fellows</a:t>
            </a:r>
            <a:endParaRPr/>
          </a:p>
        </p:txBody>
      </p:sp>
      <p:pic>
        <p:nvPicPr>
          <p:cNvPr id="253" name="Google Shape;253;g22dbc15cd15_0_373"/>
          <p:cNvPicPr preferRelativeResize="0"/>
          <p:nvPr/>
        </p:nvPicPr>
        <p:blipFill rotWithShape="1">
          <a:blip r:embed="rId3">
            <a:alphaModFix/>
          </a:blip>
          <a:srcRect b="9966" l="37328" r="34300" t="11305"/>
          <a:stretch/>
        </p:blipFill>
        <p:spPr>
          <a:xfrm>
            <a:off x="4293925" y="1318600"/>
            <a:ext cx="1930908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2dbc15cd15_0_373"/>
          <p:cNvSpPr txBox="1"/>
          <p:nvPr>
            <p:ph idx="4294967295" type="body"/>
          </p:nvPr>
        </p:nvSpPr>
        <p:spPr>
          <a:xfrm>
            <a:off x="4213125" y="724000"/>
            <a:ext cx="20925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Scorer </a:t>
            </a:r>
            <a:r>
              <a:rPr b="1" lang="en-US"/>
              <a:t>Positions Before Goal (n=20)</a:t>
            </a:r>
            <a:endParaRPr b="1"/>
          </a:p>
        </p:txBody>
      </p:sp>
      <p:sp>
        <p:nvSpPr>
          <p:cNvPr id="255" name="Google Shape;255;g22dbc15cd15_0_373"/>
          <p:cNvSpPr txBox="1"/>
          <p:nvPr>
            <p:ph idx="4294967295" type="body"/>
          </p:nvPr>
        </p:nvSpPr>
        <p:spPr>
          <a:xfrm>
            <a:off x="6805063" y="700563"/>
            <a:ext cx="20925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All Player Positions Before Goal</a:t>
            </a:r>
            <a:endParaRPr b="1"/>
          </a:p>
        </p:txBody>
      </p:sp>
      <p:pic>
        <p:nvPicPr>
          <p:cNvPr id="256" name="Google Shape;256;g22dbc15cd15_0_373"/>
          <p:cNvPicPr preferRelativeResize="0"/>
          <p:nvPr/>
        </p:nvPicPr>
        <p:blipFill rotWithShape="1">
          <a:blip r:embed="rId4">
            <a:alphaModFix/>
          </a:blip>
          <a:srcRect b="9999" l="35962" r="33842" t="10578"/>
          <a:stretch/>
        </p:blipFill>
        <p:spPr>
          <a:xfrm>
            <a:off x="6837864" y="1295187"/>
            <a:ext cx="202692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2dbc15cd15_0_373"/>
          <p:cNvSpPr txBox="1"/>
          <p:nvPr/>
        </p:nvSpPr>
        <p:spPr>
          <a:xfrm>
            <a:off x="228600" y="875150"/>
            <a:ext cx="41604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Methodology: 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Compared GPS Data to the FH Events Data from 2022.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Takeaway: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Scorers favor shots from left side of circle, then top of the circle, then right (in order)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players tend to swarm the circle at the top left before scoring, but we don’t see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swarming before other types of goals.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Individual snapshots of goals and circle entries are stored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here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future use.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Caveats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Often missing GPS data for 1-4 athletes per game (Possible reasons: malfunctioning GPS).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event timing often off from the GPS timing.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2dbc15cd15_0_373"/>
          <p:cNvSpPr txBox="1"/>
          <p:nvPr/>
        </p:nvSpPr>
        <p:spPr>
          <a:xfrm>
            <a:off x="4876800" y="4433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GPS Data from these home games: Delaware, Boston College, Brown, Columbia,  LIU, Northwestern. </a:t>
            </a:r>
            <a:endParaRPr sz="700"/>
          </a:p>
        </p:txBody>
      </p:sp>
      <p:sp>
        <p:nvSpPr>
          <p:cNvPr id="259" name="Google Shape;259;g22dbc15cd15_0_373"/>
          <p:cNvSpPr txBox="1"/>
          <p:nvPr>
            <p:ph idx="12" type="sldNum"/>
          </p:nvPr>
        </p:nvSpPr>
        <p:spPr>
          <a:xfrm>
            <a:off x="8229600" y="4892040"/>
            <a:ext cx="768600" cy="218700"/>
          </a:xfrm>
          <a:prstGeom prst="rect">
            <a:avLst/>
          </a:prstGeom>
        </p:spPr>
        <p:txBody>
          <a:bodyPr anchorCtr="0" anchor="ctr" bIns="45700" lIns="0" spcFirstLastPara="1" rIns="2286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32a0613585_3_0"/>
          <p:cNvSpPr txBox="1"/>
          <p:nvPr>
            <p:ph type="title"/>
          </p:nvPr>
        </p:nvSpPr>
        <p:spPr>
          <a:xfrm>
            <a:off x="228600" y="246137"/>
            <a:ext cx="830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/>
              <a:t>Phase II: </a:t>
            </a:r>
            <a:r>
              <a:rPr lang="en-US"/>
              <a:t>Player Positions During Circle Entries</a:t>
            </a:r>
            <a:endParaRPr/>
          </a:p>
        </p:txBody>
      </p:sp>
      <p:sp>
        <p:nvSpPr>
          <p:cNvPr id="265" name="Google Shape;265;g232a0613585_3_0"/>
          <p:cNvSpPr txBox="1"/>
          <p:nvPr>
            <p:ph idx="11" type="ftr"/>
          </p:nvPr>
        </p:nvSpPr>
        <p:spPr>
          <a:xfrm>
            <a:off x="4876800" y="4873752"/>
            <a:ext cx="32004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Wharton Analytics Fellows</a:t>
            </a:r>
            <a:endParaRPr/>
          </a:p>
        </p:txBody>
      </p:sp>
      <p:sp>
        <p:nvSpPr>
          <p:cNvPr id="266" name="Google Shape;266;g232a0613585_3_0"/>
          <p:cNvSpPr txBox="1"/>
          <p:nvPr>
            <p:ph idx="4294967295" type="body"/>
          </p:nvPr>
        </p:nvSpPr>
        <p:spPr>
          <a:xfrm>
            <a:off x="4963750" y="711875"/>
            <a:ext cx="20646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Player Locations:</a:t>
            </a:r>
            <a:br>
              <a:rPr b="1" lang="en-US"/>
            </a:br>
            <a:r>
              <a:rPr b="1" lang="en-US"/>
              <a:t>Circle Penetration</a:t>
            </a:r>
            <a:endParaRPr b="1"/>
          </a:p>
        </p:txBody>
      </p:sp>
      <p:sp>
        <p:nvSpPr>
          <p:cNvPr id="267" name="Google Shape;267;g232a0613585_3_0"/>
          <p:cNvSpPr txBox="1"/>
          <p:nvPr>
            <p:ph idx="4294967295" type="body"/>
          </p:nvPr>
        </p:nvSpPr>
        <p:spPr>
          <a:xfrm>
            <a:off x="7006400" y="739575"/>
            <a:ext cx="21246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Player Locations:</a:t>
            </a:r>
            <a:br>
              <a:rPr b="1" lang="en-US"/>
            </a:br>
            <a:r>
              <a:rPr b="1" lang="en-US"/>
              <a:t>Def. Circle Penetration</a:t>
            </a:r>
            <a:endParaRPr b="1"/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g232a0613585_3_0"/>
          <p:cNvPicPr preferRelativeResize="0"/>
          <p:nvPr/>
        </p:nvPicPr>
        <p:blipFill rotWithShape="1">
          <a:blip r:embed="rId3">
            <a:alphaModFix/>
          </a:blip>
          <a:srcRect b="8780" l="35687" r="33393" t="9466"/>
          <a:stretch/>
        </p:blipFill>
        <p:spPr>
          <a:xfrm>
            <a:off x="7215050" y="1353700"/>
            <a:ext cx="1802086" cy="28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32a0613585_3_0"/>
          <p:cNvPicPr preferRelativeResize="0"/>
          <p:nvPr/>
        </p:nvPicPr>
        <p:blipFill rotWithShape="1">
          <a:blip r:embed="rId4">
            <a:alphaModFix/>
          </a:blip>
          <a:srcRect b="8228" l="35229" r="32889" t="8660"/>
          <a:stretch/>
        </p:blipFill>
        <p:spPr>
          <a:xfrm>
            <a:off x="5012463" y="1306475"/>
            <a:ext cx="1888124" cy="29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32a0613585_3_0"/>
          <p:cNvSpPr txBox="1"/>
          <p:nvPr/>
        </p:nvSpPr>
        <p:spPr>
          <a:xfrm>
            <a:off x="5638800" y="4205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GPS Data from these home games: Delaware, Boston College, Brown, Columbia,  LIU, Northwestern. </a:t>
            </a:r>
            <a:endParaRPr sz="700"/>
          </a:p>
        </p:txBody>
      </p:sp>
      <p:sp>
        <p:nvSpPr>
          <p:cNvPr id="271" name="Google Shape;271;g232a0613585_3_0"/>
          <p:cNvSpPr txBox="1"/>
          <p:nvPr/>
        </p:nvSpPr>
        <p:spPr>
          <a:xfrm>
            <a:off x="228600" y="875150"/>
            <a:ext cx="4160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Methodology: 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reated Heatmap of Player Locations before Circle Entries (CEs) based on GPS and Critical Event Data.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Takeaway: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Penn typically enters the circle from the same location where they secure most of their goals.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Penn rarely enters the circle from the sides.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Penn players typically clustered at the top of their own circle before giving up a circle entry (unknown where opponent enters from).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Individual snapshots of goals and circle entries are stored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here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future use.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232a0613585_3_0"/>
          <p:cNvSpPr txBox="1"/>
          <p:nvPr>
            <p:ph idx="12" type="sldNum"/>
          </p:nvPr>
        </p:nvSpPr>
        <p:spPr>
          <a:xfrm>
            <a:off x="8229600" y="4892040"/>
            <a:ext cx="768600" cy="218700"/>
          </a:xfrm>
          <a:prstGeom prst="rect">
            <a:avLst/>
          </a:prstGeom>
        </p:spPr>
        <p:txBody>
          <a:bodyPr anchorCtr="0" anchor="ctr" bIns="45700" lIns="0" spcFirstLastPara="1" rIns="2286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3a6d6bd43e_1_0"/>
          <p:cNvSpPr txBox="1"/>
          <p:nvPr>
            <p:ph type="title"/>
          </p:nvPr>
        </p:nvSpPr>
        <p:spPr>
          <a:xfrm>
            <a:off x="228600" y="246137"/>
            <a:ext cx="830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/>
              <a:t>Phase II: </a:t>
            </a:r>
            <a:r>
              <a:rPr lang="en-US"/>
              <a:t>Player Movements Before Circle Entries</a:t>
            </a:r>
            <a:endParaRPr/>
          </a:p>
        </p:txBody>
      </p:sp>
      <p:sp>
        <p:nvSpPr>
          <p:cNvPr id="278" name="Google Shape;278;g23a6d6bd43e_1_0"/>
          <p:cNvSpPr txBox="1"/>
          <p:nvPr>
            <p:ph idx="11" type="ftr"/>
          </p:nvPr>
        </p:nvSpPr>
        <p:spPr>
          <a:xfrm>
            <a:off x="4876800" y="4873752"/>
            <a:ext cx="32004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Wharton Analytics Fellows</a:t>
            </a:r>
            <a:endParaRPr/>
          </a:p>
        </p:txBody>
      </p:sp>
      <p:pic>
        <p:nvPicPr>
          <p:cNvPr id="279" name="Google Shape;279;g23a6d6bd43e_1_0"/>
          <p:cNvPicPr preferRelativeResize="0"/>
          <p:nvPr/>
        </p:nvPicPr>
        <p:blipFill rotWithShape="1">
          <a:blip r:embed="rId3">
            <a:alphaModFix/>
          </a:blip>
          <a:srcRect b="10900" l="12757" r="17303" t="5185"/>
          <a:stretch/>
        </p:blipFill>
        <p:spPr>
          <a:xfrm>
            <a:off x="3824450" y="1386238"/>
            <a:ext cx="2292875" cy="275102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3a6d6bd43e_1_0"/>
          <p:cNvSpPr txBox="1"/>
          <p:nvPr>
            <p:ph type="title"/>
          </p:nvPr>
        </p:nvSpPr>
        <p:spPr>
          <a:xfrm>
            <a:off x="3443700" y="816175"/>
            <a:ext cx="32004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1600"/>
              <a:t>Player Velocities Before 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1600"/>
              <a:t>Defensive Circle Entries</a:t>
            </a:r>
            <a:endParaRPr sz="1600"/>
          </a:p>
        </p:txBody>
      </p:sp>
      <p:pic>
        <p:nvPicPr>
          <p:cNvPr id="281" name="Google Shape;281;g23a6d6bd43e_1_0"/>
          <p:cNvPicPr preferRelativeResize="0"/>
          <p:nvPr/>
        </p:nvPicPr>
        <p:blipFill rotWithShape="1">
          <a:blip r:embed="rId4">
            <a:alphaModFix/>
          </a:blip>
          <a:srcRect b="10900" l="13808" r="2753" t="5185"/>
          <a:stretch/>
        </p:blipFill>
        <p:spPr>
          <a:xfrm>
            <a:off x="6313575" y="1389250"/>
            <a:ext cx="2735550" cy="275102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3a6d6bd43e_1_0"/>
          <p:cNvSpPr txBox="1"/>
          <p:nvPr>
            <p:ph type="title"/>
          </p:nvPr>
        </p:nvSpPr>
        <p:spPr>
          <a:xfrm>
            <a:off x="6081138" y="817688"/>
            <a:ext cx="32004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1600"/>
              <a:t>Player Velocities Before 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1600"/>
              <a:t>Offensive Circle Entries</a:t>
            </a:r>
            <a:endParaRPr sz="1600"/>
          </a:p>
        </p:txBody>
      </p:sp>
      <p:sp>
        <p:nvSpPr>
          <p:cNvPr id="283" name="Google Shape;283;g23a6d6bd43e_1_0"/>
          <p:cNvSpPr txBox="1"/>
          <p:nvPr/>
        </p:nvSpPr>
        <p:spPr>
          <a:xfrm>
            <a:off x="4876800" y="4433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GPS Data from these home games: Delaware, Boston College, Brown, Columbia,  LIU, Northwestern. </a:t>
            </a:r>
            <a:endParaRPr sz="700"/>
          </a:p>
        </p:txBody>
      </p:sp>
      <p:sp>
        <p:nvSpPr>
          <p:cNvPr id="284" name="Google Shape;284;g23a6d6bd43e_1_0"/>
          <p:cNvSpPr txBox="1"/>
          <p:nvPr/>
        </p:nvSpPr>
        <p:spPr>
          <a:xfrm>
            <a:off x="0" y="1096425"/>
            <a:ext cx="3824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Methodology: 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Looked at athletes’ velocity (vector) during Circle Entries (CEs).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Takeaway: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Athletes tend to move in the same direction before both types of circle entries.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Penn athletes move in more directions before Defense CEs.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Individual snapshots of goals and circle entries are stored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here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future use.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23a6d6bd43e_1_0"/>
          <p:cNvSpPr txBox="1"/>
          <p:nvPr>
            <p:ph idx="12" type="sldNum"/>
          </p:nvPr>
        </p:nvSpPr>
        <p:spPr>
          <a:xfrm>
            <a:off x="8229600" y="4892040"/>
            <a:ext cx="768600" cy="218700"/>
          </a:xfrm>
          <a:prstGeom prst="rect">
            <a:avLst/>
          </a:prstGeom>
        </p:spPr>
        <p:txBody>
          <a:bodyPr anchorCtr="0" anchor="ctr" bIns="45700" lIns="0" spcFirstLastPara="1" rIns="2286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2dbc15cd15_0_379"/>
          <p:cNvSpPr txBox="1"/>
          <p:nvPr>
            <p:ph type="title"/>
          </p:nvPr>
        </p:nvSpPr>
        <p:spPr>
          <a:xfrm>
            <a:off x="228600" y="246137"/>
            <a:ext cx="830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/>
              <a:t>Phase III: Player Position at Key Events with Computer Vision</a:t>
            </a:r>
            <a:endParaRPr/>
          </a:p>
        </p:txBody>
      </p:sp>
      <p:sp>
        <p:nvSpPr>
          <p:cNvPr id="291" name="Google Shape;291;g22dbc15cd15_0_379"/>
          <p:cNvSpPr txBox="1"/>
          <p:nvPr>
            <p:ph idx="11" type="ftr"/>
          </p:nvPr>
        </p:nvSpPr>
        <p:spPr>
          <a:xfrm>
            <a:off x="4876800" y="4873752"/>
            <a:ext cx="32004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Wharton Analytics Fellows</a:t>
            </a:r>
            <a:endParaRPr/>
          </a:p>
        </p:txBody>
      </p:sp>
      <p:sp>
        <p:nvSpPr>
          <p:cNvPr id="292" name="Google Shape;292;g22dbc15cd15_0_379"/>
          <p:cNvSpPr txBox="1"/>
          <p:nvPr/>
        </p:nvSpPr>
        <p:spPr>
          <a:xfrm>
            <a:off x="228600" y="816375"/>
            <a:ext cx="38442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Developed computer vision model to evaluate Penn &amp; Opponent player locations before Circle Entries during Northwestern and Columbia games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Takeaways: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Keeping adjacent player open and avoiding  opponent ‘wall’ is key to a shot on goal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Shots on goal have a good conversion rate (30.4%), but nearly identical to opponents (29.3%)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 for the future: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Mount stationary camera with view of entire field (horizontally) for more accurate data.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Precise timestamp in corner of video will improve syncing with key events like goals.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g22dbc15cd15_0_379"/>
          <p:cNvPicPr preferRelativeResize="0"/>
          <p:nvPr/>
        </p:nvPicPr>
        <p:blipFill rotWithShape="1">
          <a:blip r:embed="rId3">
            <a:alphaModFix/>
          </a:blip>
          <a:srcRect b="0" l="22762" r="0" t="0"/>
          <a:stretch/>
        </p:blipFill>
        <p:spPr>
          <a:xfrm>
            <a:off x="4265500" y="1119875"/>
            <a:ext cx="4648200" cy="298948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2dbc15cd15_0_379"/>
          <p:cNvSpPr txBox="1"/>
          <p:nvPr>
            <p:ph idx="12" type="sldNum"/>
          </p:nvPr>
        </p:nvSpPr>
        <p:spPr>
          <a:xfrm>
            <a:off x="8229600" y="4892040"/>
            <a:ext cx="768600" cy="218700"/>
          </a:xfrm>
          <a:prstGeom prst="rect">
            <a:avLst/>
          </a:prstGeom>
        </p:spPr>
        <p:txBody>
          <a:bodyPr anchorCtr="0" anchor="ctr" bIns="45700" lIns="0" spcFirstLastPara="1" rIns="2286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3a6d6bd43e_0_14"/>
          <p:cNvSpPr txBox="1"/>
          <p:nvPr>
            <p:ph type="title"/>
          </p:nvPr>
        </p:nvSpPr>
        <p:spPr>
          <a:xfrm>
            <a:off x="142975" y="210737"/>
            <a:ext cx="830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/>
              <a:t>Phase III:</a:t>
            </a:r>
            <a:r>
              <a:rPr lang="en-US"/>
              <a:t> Columbia v. Penn Circle Entries</a:t>
            </a:r>
            <a:endParaRPr/>
          </a:p>
        </p:txBody>
      </p:sp>
      <p:sp>
        <p:nvSpPr>
          <p:cNvPr id="300" name="Google Shape;300;g23a6d6bd43e_0_14"/>
          <p:cNvSpPr txBox="1"/>
          <p:nvPr>
            <p:ph idx="11" type="ftr"/>
          </p:nvPr>
        </p:nvSpPr>
        <p:spPr>
          <a:xfrm>
            <a:off x="4876800" y="4873752"/>
            <a:ext cx="32004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Wharton Analytics Fellows</a:t>
            </a:r>
            <a:endParaRPr/>
          </a:p>
        </p:txBody>
      </p:sp>
      <p:sp>
        <p:nvSpPr>
          <p:cNvPr id="301" name="Google Shape;301;g23a6d6bd43e_0_14"/>
          <p:cNvSpPr txBox="1"/>
          <p:nvPr/>
        </p:nvSpPr>
        <p:spPr>
          <a:xfrm>
            <a:off x="228600" y="887800"/>
            <a:ext cx="33885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-"/>
            </a:pPr>
            <a:r>
              <a:rPr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 Penn players approach circle as a “</a:t>
            </a:r>
            <a:r>
              <a:rPr b="1"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wall</a:t>
            </a:r>
            <a:r>
              <a:rPr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 with the ball holder behind - help overwhelm defense by being distributed along circle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 Penn players on the circle are several feet apart, leaving bottom player open for a pass that eventually leads to goal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Rest of Penn team blocks rest of defense effectively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3a6d6bd43e_0_14"/>
          <p:cNvSpPr txBox="1"/>
          <p:nvPr/>
        </p:nvSpPr>
        <p:spPr>
          <a:xfrm>
            <a:off x="4604575" y="887800"/>
            <a:ext cx="3844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chemeClr val="accent2"/>
                </a:solidFill>
              </a:rPr>
              <a:t>Penn Circle Entries - Resulted in Goal</a:t>
            </a:r>
            <a:endParaRPr b="1" sz="145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50">
                <a:solidFill>
                  <a:schemeClr val="accent2"/>
                </a:solidFill>
              </a:rPr>
              <a:t>(Penn in blue, </a:t>
            </a:r>
            <a:r>
              <a:rPr i="1" lang="en-US" sz="1450">
                <a:solidFill>
                  <a:srgbClr val="38761D"/>
                </a:solidFill>
              </a:rPr>
              <a:t>ball holder in green</a:t>
            </a:r>
            <a:r>
              <a:rPr i="1" lang="en-US" sz="1450">
                <a:solidFill>
                  <a:schemeClr val="accent2"/>
                </a:solidFill>
              </a:rPr>
              <a:t>)</a:t>
            </a:r>
            <a:endParaRPr i="1" sz="1450">
              <a:solidFill>
                <a:schemeClr val="accent2"/>
              </a:solidFill>
            </a:endParaRPr>
          </a:p>
        </p:txBody>
      </p:sp>
      <p:grpSp>
        <p:nvGrpSpPr>
          <p:cNvPr id="303" name="Google Shape;303;g23a6d6bd43e_0_14"/>
          <p:cNvGrpSpPr/>
          <p:nvPr/>
        </p:nvGrpSpPr>
        <p:grpSpPr>
          <a:xfrm>
            <a:off x="3941223" y="1279592"/>
            <a:ext cx="4967286" cy="3443513"/>
            <a:chOff x="1715269" y="814129"/>
            <a:chExt cx="5713465" cy="4070346"/>
          </a:xfrm>
        </p:grpSpPr>
        <p:pic>
          <p:nvPicPr>
            <p:cNvPr id="304" name="Google Shape;304;g23a6d6bd43e_0_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5269" y="1003593"/>
              <a:ext cx="5713465" cy="3880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g23a6d6bd43e_0_14"/>
            <p:cNvPicPr preferRelativeResize="0"/>
            <p:nvPr/>
          </p:nvPicPr>
          <p:blipFill rotWithShape="1">
            <a:blip r:embed="rId4">
              <a:alphaModFix/>
            </a:blip>
            <a:srcRect b="4825" l="4825" r="0" t="0"/>
            <a:stretch/>
          </p:blipFill>
          <p:spPr>
            <a:xfrm rot="-1264349">
              <a:off x="4039179" y="1270021"/>
              <a:ext cx="2946991" cy="22102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g23a6d6bd43e_0_14"/>
          <p:cNvSpPr/>
          <p:nvPr/>
        </p:nvSpPr>
        <p:spPr>
          <a:xfrm>
            <a:off x="7212901" y="2711925"/>
            <a:ext cx="80400" cy="80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3a6d6bd43e_0_14"/>
          <p:cNvSpPr txBox="1"/>
          <p:nvPr>
            <p:ph idx="12" type="sldNum"/>
          </p:nvPr>
        </p:nvSpPr>
        <p:spPr>
          <a:xfrm>
            <a:off x="8229600" y="4892040"/>
            <a:ext cx="768600" cy="218700"/>
          </a:xfrm>
          <a:prstGeom prst="rect">
            <a:avLst/>
          </a:prstGeom>
        </p:spPr>
        <p:txBody>
          <a:bodyPr anchorCtr="0" anchor="ctr" bIns="45700" lIns="0" spcFirstLastPara="1" rIns="2286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a6d6bd43e_0_29"/>
          <p:cNvSpPr txBox="1"/>
          <p:nvPr>
            <p:ph type="title"/>
          </p:nvPr>
        </p:nvSpPr>
        <p:spPr>
          <a:xfrm>
            <a:off x="228600" y="246137"/>
            <a:ext cx="830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/>
              <a:t>Phase III</a:t>
            </a:r>
            <a:r>
              <a:rPr lang="en-US"/>
              <a:t>: Columbia v. Penn Circle Entries</a:t>
            </a:r>
            <a:endParaRPr/>
          </a:p>
        </p:txBody>
      </p:sp>
      <p:sp>
        <p:nvSpPr>
          <p:cNvPr id="313" name="Google Shape;313;g23a6d6bd43e_0_29"/>
          <p:cNvSpPr txBox="1"/>
          <p:nvPr>
            <p:ph idx="11" type="ftr"/>
          </p:nvPr>
        </p:nvSpPr>
        <p:spPr>
          <a:xfrm>
            <a:off x="4876800" y="4873752"/>
            <a:ext cx="32004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Wharton Analytics Fellows</a:t>
            </a:r>
            <a:endParaRPr/>
          </a:p>
        </p:txBody>
      </p:sp>
      <p:sp>
        <p:nvSpPr>
          <p:cNvPr id="314" name="Google Shape;314;g23a6d6bd43e_0_29"/>
          <p:cNvSpPr txBox="1"/>
          <p:nvPr/>
        </p:nvSpPr>
        <p:spPr>
          <a:xfrm>
            <a:off x="4272963" y="866900"/>
            <a:ext cx="430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chemeClr val="accent2"/>
                </a:solidFill>
              </a:rPr>
              <a:t>Penn Circle Entry - Did Not Result in Goal</a:t>
            </a:r>
            <a:endParaRPr b="1" sz="145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50">
                <a:solidFill>
                  <a:schemeClr val="accent2"/>
                </a:solidFill>
              </a:rPr>
              <a:t>(Penn in blue, ball holder in green)</a:t>
            </a:r>
            <a:endParaRPr i="1" sz="1450">
              <a:solidFill>
                <a:schemeClr val="accent2"/>
              </a:solidFill>
            </a:endParaRPr>
          </a:p>
        </p:txBody>
      </p:sp>
      <p:grpSp>
        <p:nvGrpSpPr>
          <p:cNvPr id="315" name="Google Shape;315;g23a6d6bd43e_0_29"/>
          <p:cNvGrpSpPr/>
          <p:nvPr/>
        </p:nvGrpSpPr>
        <p:grpSpPr>
          <a:xfrm>
            <a:off x="3948637" y="1460988"/>
            <a:ext cx="4982196" cy="3256789"/>
            <a:chOff x="1102987" y="156975"/>
            <a:chExt cx="6938026" cy="4717249"/>
          </a:xfrm>
        </p:grpSpPr>
        <p:pic>
          <p:nvPicPr>
            <p:cNvPr id="316" name="Google Shape;316;g23a6d6bd43e_0_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2987" y="156975"/>
              <a:ext cx="6938026" cy="4717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g23a6d6bd43e_0_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18">
              <a:off x="4059567" y="641165"/>
              <a:ext cx="3422312" cy="25667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" name="Google Shape;318;g23a6d6bd43e_0_29"/>
          <p:cNvSpPr txBox="1"/>
          <p:nvPr/>
        </p:nvSpPr>
        <p:spPr>
          <a:xfrm>
            <a:off x="228600" y="866900"/>
            <a:ext cx="33885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Single Penn player enters circle, easily blocked by single defender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Ball holder is ahead of most of the team and right next to 2 unblocked, well-positioned defenders, making passing difficult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Other Penn players are still catching up, meaning defense has more time to chase ball holder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23a6d6bd43e_0_29"/>
          <p:cNvSpPr/>
          <p:nvPr/>
        </p:nvSpPr>
        <p:spPr>
          <a:xfrm>
            <a:off x="7746616" y="2600096"/>
            <a:ext cx="83700" cy="732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3a6d6bd43e_0_29"/>
          <p:cNvSpPr txBox="1"/>
          <p:nvPr>
            <p:ph idx="12" type="sldNum"/>
          </p:nvPr>
        </p:nvSpPr>
        <p:spPr>
          <a:xfrm>
            <a:off x="8229600" y="4892040"/>
            <a:ext cx="768600" cy="218700"/>
          </a:xfrm>
          <a:prstGeom prst="rect">
            <a:avLst/>
          </a:prstGeom>
        </p:spPr>
        <p:txBody>
          <a:bodyPr anchorCtr="0" anchor="ctr" bIns="45700" lIns="0" spcFirstLastPara="1" rIns="2286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g23b0de86b6b_2_3"/>
          <p:cNvGrpSpPr/>
          <p:nvPr/>
        </p:nvGrpSpPr>
        <p:grpSpPr>
          <a:xfrm>
            <a:off x="3948740" y="1461001"/>
            <a:ext cx="4982454" cy="3256687"/>
            <a:chOff x="1899185" y="986496"/>
            <a:chExt cx="5487285" cy="3735590"/>
          </a:xfrm>
        </p:grpSpPr>
        <p:grpSp>
          <p:nvGrpSpPr>
            <p:cNvPr id="326" name="Google Shape;326;g23b0de86b6b_2_3"/>
            <p:cNvGrpSpPr/>
            <p:nvPr/>
          </p:nvGrpSpPr>
          <p:grpSpPr>
            <a:xfrm>
              <a:off x="1899185" y="986496"/>
              <a:ext cx="5487285" cy="3735590"/>
              <a:chOff x="1102987" y="156975"/>
              <a:chExt cx="6938026" cy="4717249"/>
            </a:xfrm>
          </p:grpSpPr>
          <p:pic>
            <p:nvPicPr>
              <p:cNvPr id="327" name="Google Shape;327;g23b0de86b6b_2_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2987" y="156975"/>
                <a:ext cx="6938026" cy="47172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" name="Google Shape;328;g23b0de86b6b_2_3"/>
              <p:cNvPicPr preferRelativeResize="0"/>
              <p:nvPr/>
            </p:nvPicPr>
            <p:blipFill rotWithShape="1">
              <a:blip r:embed="rId4">
                <a:alphaModFix/>
              </a:blip>
              <a:srcRect b="12448" l="12767" r="32831" t="12380"/>
              <a:stretch/>
            </p:blipFill>
            <p:spPr>
              <a:xfrm rot="-2836268">
                <a:off x="5975220" y="1166334"/>
                <a:ext cx="1639710" cy="16993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9" name="Google Shape;329;g23b0de86b6b_2_3"/>
            <p:cNvSpPr/>
            <p:nvPr/>
          </p:nvSpPr>
          <p:spPr>
            <a:xfrm>
              <a:off x="6186350" y="2707375"/>
              <a:ext cx="81600" cy="843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g23b0de86b6b_2_3"/>
          <p:cNvSpPr txBox="1"/>
          <p:nvPr>
            <p:ph type="title"/>
          </p:nvPr>
        </p:nvSpPr>
        <p:spPr>
          <a:xfrm>
            <a:off x="228600" y="246137"/>
            <a:ext cx="830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/>
              <a:t>Phase III: Northwestern v. Penn Circle Entries</a:t>
            </a:r>
            <a:endParaRPr/>
          </a:p>
        </p:txBody>
      </p:sp>
      <p:sp>
        <p:nvSpPr>
          <p:cNvPr id="331" name="Google Shape;331;g23b0de86b6b_2_3"/>
          <p:cNvSpPr txBox="1"/>
          <p:nvPr>
            <p:ph idx="11" type="ftr"/>
          </p:nvPr>
        </p:nvSpPr>
        <p:spPr>
          <a:xfrm>
            <a:off x="4876800" y="4873752"/>
            <a:ext cx="32004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Wharton Analytics Fellows</a:t>
            </a:r>
            <a:endParaRPr/>
          </a:p>
        </p:txBody>
      </p:sp>
      <p:sp>
        <p:nvSpPr>
          <p:cNvPr id="332" name="Google Shape;332;g23b0de86b6b_2_3"/>
          <p:cNvSpPr txBox="1"/>
          <p:nvPr/>
        </p:nvSpPr>
        <p:spPr>
          <a:xfrm>
            <a:off x="4272963" y="866900"/>
            <a:ext cx="430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chemeClr val="accent2"/>
                </a:solidFill>
              </a:rPr>
              <a:t>Penn Circle Entry - Goal Shot, But No Goal</a:t>
            </a:r>
            <a:endParaRPr b="1" sz="145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50">
                <a:solidFill>
                  <a:schemeClr val="accent2"/>
                </a:solidFill>
              </a:rPr>
              <a:t>(Penn in blue, ball holder in green)</a:t>
            </a:r>
            <a:endParaRPr i="1" sz="1450">
              <a:solidFill>
                <a:schemeClr val="accent2"/>
              </a:solidFill>
            </a:endParaRPr>
          </a:p>
        </p:txBody>
      </p:sp>
      <p:sp>
        <p:nvSpPr>
          <p:cNvPr id="333" name="Google Shape;333;g23b0de86b6b_2_3"/>
          <p:cNvSpPr txBox="1"/>
          <p:nvPr/>
        </p:nvSpPr>
        <p:spPr>
          <a:xfrm>
            <a:off x="228600" y="866900"/>
            <a:ext cx="33885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There are more Penn players than Northwestern players, so a goal shot was possible.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Ball holder was engaged directly by a Northwestern player, which puts them under pressure. 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other four Northwestern players have formed a “box” in front of the net which allows them to protect the front of the net against rebounds and prevent a clear shot to the net if the ball holder passes to a teammate.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23b0de86b6b_2_3"/>
          <p:cNvSpPr txBox="1"/>
          <p:nvPr>
            <p:ph idx="12" type="sldNum"/>
          </p:nvPr>
        </p:nvSpPr>
        <p:spPr>
          <a:xfrm>
            <a:off x="8229600" y="4892040"/>
            <a:ext cx="768600" cy="218700"/>
          </a:xfrm>
          <a:prstGeom prst="rect">
            <a:avLst/>
          </a:prstGeom>
        </p:spPr>
        <p:txBody>
          <a:bodyPr anchorCtr="0" anchor="ctr" bIns="45700" lIns="0" spcFirstLastPara="1" rIns="2286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dbc15cd15_0_0"/>
          <p:cNvSpPr txBox="1"/>
          <p:nvPr>
            <p:ph type="title"/>
          </p:nvPr>
        </p:nvSpPr>
        <p:spPr>
          <a:xfrm>
            <a:off x="228600" y="246137"/>
            <a:ext cx="830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81" name="Google Shape;81;g22dbc15cd15_0_0"/>
          <p:cNvSpPr txBox="1"/>
          <p:nvPr>
            <p:ph idx="4294967295" type="body"/>
          </p:nvPr>
        </p:nvSpPr>
        <p:spPr>
          <a:xfrm>
            <a:off x="243850" y="819150"/>
            <a:ext cx="6858000" cy="3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Team Introduction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Timeline Review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Framework Overview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Approach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Preliminary Output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Next Steps</a:t>
            </a:r>
            <a:endParaRPr/>
          </a:p>
        </p:txBody>
      </p:sp>
      <p:sp>
        <p:nvSpPr>
          <p:cNvPr id="82" name="Google Shape;82;g22dbc15cd15_0_0"/>
          <p:cNvSpPr txBox="1"/>
          <p:nvPr>
            <p:ph idx="12" type="sldNum"/>
          </p:nvPr>
        </p:nvSpPr>
        <p:spPr>
          <a:xfrm>
            <a:off x="8229600" y="4892040"/>
            <a:ext cx="768600" cy="218700"/>
          </a:xfrm>
          <a:prstGeom prst="rect">
            <a:avLst/>
          </a:prstGeom>
        </p:spPr>
        <p:txBody>
          <a:bodyPr anchorCtr="0" anchor="ctr" bIns="45700" lIns="0" spcFirstLastPara="1" rIns="2286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0de86b6b_2_20"/>
          <p:cNvSpPr txBox="1"/>
          <p:nvPr>
            <p:ph type="title"/>
          </p:nvPr>
        </p:nvSpPr>
        <p:spPr>
          <a:xfrm>
            <a:off x="228600" y="246137"/>
            <a:ext cx="830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/>
              <a:t>Phase III: Northwestern v. Penn Circle Entries</a:t>
            </a:r>
            <a:endParaRPr/>
          </a:p>
        </p:txBody>
      </p:sp>
      <p:sp>
        <p:nvSpPr>
          <p:cNvPr id="340" name="Google Shape;340;g23b0de86b6b_2_20"/>
          <p:cNvSpPr txBox="1"/>
          <p:nvPr>
            <p:ph idx="11" type="ftr"/>
          </p:nvPr>
        </p:nvSpPr>
        <p:spPr>
          <a:xfrm>
            <a:off x="4876800" y="4873752"/>
            <a:ext cx="32004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Wharton Analytics Fellows</a:t>
            </a:r>
            <a:endParaRPr/>
          </a:p>
        </p:txBody>
      </p:sp>
      <p:sp>
        <p:nvSpPr>
          <p:cNvPr id="341" name="Google Shape;341;g23b0de86b6b_2_20"/>
          <p:cNvSpPr txBox="1"/>
          <p:nvPr/>
        </p:nvSpPr>
        <p:spPr>
          <a:xfrm>
            <a:off x="4272963" y="866900"/>
            <a:ext cx="430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chemeClr val="accent2"/>
                </a:solidFill>
              </a:rPr>
              <a:t>Penn Circle Entry - No Goal Shot</a:t>
            </a:r>
            <a:endParaRPr b="1" sz="145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50">
                <a:solidFill>
                  <a:schemeClr val="accent2"/>
                </a:solidFill>
              </a:rPr>
              <a:t>(Penn in blue, ball holder in green)</a:t>
            </a:r>
            <a:endParaRPr i="1" sz="1450">
              <a:solidFill>
                <a:schemeClr val="accent2"/>
              </a:solidFill>
            </a:endParaRPr>
          </a:p>
        </p:txBody>
      </p:sp>
      <p:sp>
        <p:nvSpPr>
          <p:cNvPr id="342" name="Google Shape;342;g23b0de86b6b_2_20"/>
          <p:cNvSpPr txBox="1"/>
          <p:nvPr/>
        </p:nvSpPr>
        <p:spPr>
          <a:xfrm>
            <a:off x="228600" y="866900"/>
            <a:ext cx="33885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There are more </a:t>
            </a:r>
            <a:r>
              <a:rPr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Northwestern </a:t>
            </a:r>
            <a:r>
              <a:rPr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players than </a:t>
            </a:r>
            <a:r>
              <a:rPr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Penn</a:t>
            </a:r>
            <a:r>
              <a:rPr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players, so a goal shot was not possible.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Ball holder was not engaged directly by a Northwestern player, but all passing options were covered. 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Char char="-"/>
            </a:pPr>
            <a:r>
              <a:rPr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Six Northwestern players formed a “wall” that prevented any shots or passes from getting through to the open player in front of the net as well as any player in their vicinity.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23b0de86b6b_2_20"/>
          <p:cNvSpPr txBox="1"/>
          <p:nvPr>
            <p:ph idx="12" type="sldNum"/>
          </p:nvPr>
        </p:nvSpPr>
        <p:spPr>
          <a:xfrm>
            <a:off x="8229600" y="4892040"/>
            <a:ext cx="768600" cy="218700"/>
          </a:xfrm>
          <a:prstGeom prst="rect">
            <a:avLst/>
          </a:prstGeom>
        </p:spPr>
        <p:txBody>
          <a:bodyPr anchorCtr="0" anchor="ctr" bIns="45700" lIns="0" spcFirstLastPara="1" rIns="2286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44" name="Google Shape;344;g23b0de86b6b_2_20"/>
          <p:cNvGrpSpPr/>
          <p:nvPr/>
        </p:nvGrpSpPr>
        <p:grpSpPr>
          <a:xfrm>
            <a:off x="3948872" y="1461066"/>
            <a:ext cx="4982209" cy="3256563"/>
            <a:chOff x="1801646" y="984133"/>
            <a:chExt cx="5540713" cy="3795971"/>
          </a:xfrm>
        </p:grpSpPr>
        <p:grpSp>
          <p:nvGrpSpPr>
            <p:cNvPr id="345" name="Google Shape;345;g23b0de86b6b_2_20"/>
            <p:cNvGrpSpPr/>
            <p:nvPr/>
          </p:nvGrpSpPr>
          <p:grpSpPr>
            <a:xfrm>
              <a:off x="1801646" y="984133"/>
              <a:ext cx="5540713" cy="3795971"/>
              <a:chOff x="1102987" y="156975"/>
              <a:chExt cx="6938033" cy="4717249"/>
            </a:xfrm>
          </p:grpSpPr>
          <p:pic>
            <p:nvPicPr>
              <p:cNvPr id="346" name="Google Shape;346;g23b0de86b6b_2_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2987" y="156975"/>
                <a:ext cx="6938026" cy="47172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7" name="Google Shape;347;g23b0de86b6b_2_20"/>
              <p:cNvPicPr preferRelativeResize="0"/>
              <p:nvPr/>
            </p:nvPicPr>
            <p:blipFill rotWithShape="1">
              <a:blip r:embed="rId4">
                <a:alphaModFix/>
              </a:blip>
              <a:srcRect b="11892" l="13374" r="26077" t="13874"/>
              <a:stretch/>
            </p:blipFill>
            <p:spPr>
              <a:xfrm flipH="1" rot="9226251">
                <a:off x="6157036" y="2091019"/>
                <a:ext cx="1635777" cy="1504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8" name="Google Shape;348;g23b0de86b6b_2_20"/>
            <p:cNvSpPr/>
            <p:nvPr/>
          </p:nvSpPr>
          <p:spPr>
            <a:xfrm>
              <a:off x="6027700" y="3297175"/>
              <a:ext cx="81600" cy="843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3a6d6bd43e_0_45"/>
          <p:cNvSpPr txBox="1"/>
          <p:nvPr>
            <p:ph type="title"/>
          </p:nvPr>
        </p:nvSpPr>
        <p:spPr>
          <a:xfrm>
            <a:off x="228600" y="246137"/>
            <a:ext cx="830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/>
              <a:t>Analysis: Further Circle Entry Examples</a:t>
            </a:r>
            <a:endParaRPr/>
          </a:p>
        </p:txBody>
      </p:sp>
      <p:sp>
        <p:nvSpPr>
          <p:cNvPr id="354" name="Google Shape;354;g23a6d6bd43e_0_45"/>
          <p:cNvSpPr txBox="1"/>
          <p:nvPr>
            <p:ph idx="11" type="ftr"/>
          </p:nvPr>
        </p:nvSpPr>
        <p:spPr>
          <a:xfrm>
            <a:off x="4876800" y="4873752"/>
            <a:ext cx="32004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Wharton Analytics Fellows</a:t>
            </a:r>
            <a:endParaRPr/>
          </a:p>
        </p:txBody>
      </p:sp>
      <p:sp>
        <p:nvSpPr>
          <p:cNvPr id="355" name="Google Shape;355;g23a6d6bd43e_0_45"/>
          <p:cNvSpPr txBox="1"/>
          <p:nvPr/>
        </p:nvSpPr>
        <p:spPr>
          <a:xfrm>
            <a:off x="228588" y="820250"/>
            <a:ext cx="430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chemeClr val="accent2"/>
                </a:solidFill>
              </a:rPr>
              <a:t>Penn Circle Entry - Did Not Result in Goal</a:t>
            </a:r>
            <a:endParaRPr b="1" sz="145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50">
                <a:solidFill>
                  <a:schemeClr val="accent2"/>
                </a:solidFill>
              </a:rPr>
              <a:t>(Penn in blue, ball holder in green)</a:t>
            </a:r>
            <a:endParaRPr i="1" sz="1450">
              <a:solidFill>
                <a:schemeClr val="accent2"/>
              </a:solidFill>
            </a:endParaRPr>
          </a:p>
        </p:txBody>
      </p:sp>
      <p:pic>
        <p:nvPicPr>
          <p:cNvPr id="356" name="Google Shape;356;g23a6d6bd43e_0_45"/>
          <p:cNvPicPr preferRelativeResize="0"/>
          <p:nvPr/>
        </p:nvPicPr>
        <p:blipFill rotWithShape="1">
          <a:blip r:embed="rId3">
            <a:alphaModFix/>
          </a:blip>
          <a:srcRect b="0" l="44961" r="5" t="0"/>
          <a:stretch/>
        </p:blipFill>
        <p:spPr>
          <a:xfrm>
            <a:off x="161544" y="1674801"/>
            <a:ext cx="1997338" cy="253694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23a6d6bd43e_0_45"/>
          <p:cNvSpPr txBox="1"/>
          <p:nvPr/>
        </p:nvSpPr>
        <p:spPr>
          <a:xfrm>
            <a:off x="4583475" y="820250"/>
            <a:ext cx="456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chemeClr val="accent2"/>
                </a:solidFill>
              </a:rPr>
              <a:t>Penn Circle Entry - Resulted in Shot on Goal</a:t>
            </a:r>
            <a:endParaRPr b="1" sz="145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50">
                <a:solidFill>
                  <a:schemeClr val="accent2"/>
                </a:solidFill>
              </a:rPr>
              <a:t>(Penn in blue, ball holder in green)</a:t>
            </a:r>
            <a:endParaRPr i="1" sz="1450">
              <a:solidFill>
                <a:schemeClr val="accent2"/>
              </a:solidFill>
            </a:endParaRPr>
          </a:p>
        </p:txBody>
      </p:sp>
      <p:pic>
        <p:nvPicPr>
          <p:cNvPr id="358" name="Google Shape;358;g23a6d6bd43e_0_45"/>
          <p:cNvPicPr preferRelativeResize="0"/>
          <p:nvPr/>
        </p:nvPicPr>
        <p:blipFill rotWithShape="1">
          <a:blip r:embed="rId3">
            <a:alphaModFix/>
          </a:blip>
          <a:srcRect b="0" l="44961" r="5" t="0"/>
          <a:stretch/>
        </p:blipFill>
        <p:spPr>
          <a:xfrm>
            <a:off x="2382669" y="1674801"/>
            <a:ext cx="1997338" cy="253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3a6d6bd43e_0_45"/>
          <p:cNvPicPr preferRelativeResize="0"/>
          <p:nvPr/>
        </p:nvPicPr>
        <p:blipFill rotWithShape="1">
          <a:blip r:embed="rId3">
            <a:alphaModFix/>
          </a:blip>
          <a:srcRect b="0" l="44961" r="5" t="0"/>
          <a:stretch/>
        </p:blipFill>
        <p:spPr>
          <a:xfrm>
            <a:off x="4756194" y="1674801"/>
            <a:ext cx="1997338" cy="253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3a6d6bd43e_0_45"/>
          <p:cNvPicPr preferRelativeResize="0"/>
          <p:nvPr/>
        </p:nvPicPr>
        <p:blipFill rotWithShape="1">
          <a:blip r:embed="rId3">
            <a:alphaModFix/>
          </a:blip>
          <a:srcRect b="0" l="44961" r="5" t="0"/>
          <a:stretch/>
        </p:blipFill>
        <p:spPr>
          <a:xfrm>
            <a:off x="6977319" y="1674801"/>
            <a:ext cx="1997338" cy="25369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g23a6d6bd43e_0_45"/>
          <p:cNvCxnSpPr/>
          <p:nvPr/>
        </p:nvCxnSpPr>
        <p:spPr>
          <a:xfrm>
            <a:off x="4562479" y="721350"/>
            <a:ext cx="21000" cy="40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2" name="Google Shape;362;g23a6d6bd43e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77400" y="1943894"/>
            <a:ext cx="2082675" cy="156200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23a6d6bd43e_0_45"/>
          <p:cNvSpPr/>
          <p:nvPr/>
        </p:nvSpPr>
        <p:spPr>
          <a:xfrm>
            <a:off x="1733775" y="2260425"/>
            <a:ext cx="64800" cy="627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g23a6d6bd43e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8599" y="2039250"/>
            <a:ext cx="1857592" cy="13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23a6d6bd43e_0_45"/>
          <p:cNvSpPr/>
          <p:nvPr/>
        </p:nvSpPr>
        <p:spPr>
          <a:xfrm>
            <a:off x="6026950" y="2643200"/>
            <a:ext cx="58200" cy="567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3a6d6bd43e_0_45"/>
          <p:cNvSpPr txBox="1"/>
          <p:nvPr/>
        </p:nvSpPr>
        <p:spPr>
          <a:xfrm>
            <a:off x="4669913" y="4283825"/>
            <a:ext cx="2169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accent2"/>
                </a:solidFill>
              </a:rPr>
              <a:t>(Shot blocked by goalie)</a:t>
            </a:r>
            <a:endParaRPr i="1" sz="1200">
              <a:solidFill>
                <a:schemeClr val="accent2"/>
              </a:solidFill>
            </a:endParaRPr>
          </a:p>
        </p:txBody>
      </p:sp>
      <p:pic>
        <p:nvPicPr>
          <p:cNvPr id="367" name="Google Shape;367;g23a6d6bd43e_0_45"/>
          <p:cNvPicPr preferRelativeResize="0"/>
          <p:nvPr/>
        </p:nvPicPr>
        <p:blipFill rotWithShape="1">
          <a:blip r:embed="rId6">
            <a:alphaModFix/>
          </a:blip>
          <a:srcRect b="0" l="25233" r="0" t="0"/>
          <a:stretch/>
        </p:blipFill>
        <p:spPr>
          <a:xfrm>
            <a:off x="6988400" y="1512350"/>
            <a:ext cx="1857600" cy="18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3a6d6bd43e_0_45"/>
          <p:cNvSpPr/>
          <p:nvPr/>
        </p:nvSpPr>
        <p:spPr>
          <a:xfrm>
            <a:off x="8009075" y="2861050"/>
            <a:ext cx="81600" cy="759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g23a6d6bd43e_0_45"/>
          <p:cNvPicPr preferRelativeResize="0"/>
          <p:nvPr/>
        </p:nvPicPr>
        <p:blipFill rotWithShape="1">
          <a:blip r:embed="rId7">
            <a:alphaModFix/>
          </a:blip>
          <a:srcRect b="0" l="28926" r="0" t="0"/>
          <a:stretch/>
        </p:blipFill>
        <p:spPr>
          <a:xfrm rot="372190">
            <a:off x="2501427" y="1540245"/>
            <a:ext cx="1902216" cy="200725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23a6d6bd43e_0_45"/>
          <p:cNvSpPr/>
          <p:nvPr/>
        </p:nvSpPr>
        <p:spPr>
          <a:xfrm>
            <a:off x="3325350" y="2981150"/>
            <a:ext cx="81600" cy="801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3a6d6bd43e_0_45"/>
          <p:cNvSpPr txBox="1"/>
          <p:nvPr>
            <p:ph idx="12" type="sldNum"/>
          </p:nvPr>
        </p:nvSpPr>
        <p:spPr>
          <a:xfrm>
            <a:off x="8229600" y="4892040"/>
            <a:ext cx="768600" cy="218700"/>
          </a:xfrm>
          <a:prstGeom prst="rect">
            <a:avLst/>
          </a:prstGeom>
        </p:spPr>
        <p:txBody>
          <a:bodyPr anchorCtr="0" anchor="ctr" bIns="45700" lIns="0" spcFirstLastPara="1" rIns="2286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addc6b2a7_0_54"/>
          <p:cNvSpPr txBox="1"/>
          <p:nvPr>
            <p:ph type="title"/>
          </p:nvPr>
        </p:nvSpPr>
        <p:spPr>
          <a:xfrm>
            <a:off x="228600" y="246137"/>
            <a:ext cx="830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/>
              <a:t>Analysis: Further Circle Penetration Examples</a:t>
            </a:r>
            <a:endParaRPr/>
          </a:p>
        </p:txBody>
      </p:sp>
      <p:sp>
        <p:nvSpPr>
          <p:cNvPr id="377" name="Google Shape;377;g23addc6b2a7_0_54"/>
          <p:cNvSpPr txBox="1"/>
          <p:nvPr>
            <p:ph idx="11" type="ftr"/>
          </p:nvPr>
        </p:nvSpPr>
        <p:spPr>
          <a:xfrm>
            <a:off x="4876800" y="4873752"/>
            <a:ext cx="32004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Wharton Analytics Fellows</a:t>
            </a:r>
            <a:endParaRPr/>
          </a:p>
        </p:txBody>
      </p:sp>
      <p:sp>
        <p:nvSpPr>
          <p:cNvPr id="378" name="Google Shape;378;g23addc6b2a7_0_54"/>
          <p:cNvSpPr txBox="1"/>
          <p:nvPr/>
        </p:nvSpPr>
        <p:spPr>
          <a:xfrm>
            <a:off x="2412750" y="625325"/>
            <a:ext cx="84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Goal Shot (Penn Blue, Northwestern Red)</a:t>
            </a:r>
            <a:endParaRPr/>
          </a:p>
        </p:txBody>
      </p:sp>
      <p:sp>
        <p:nvSpPr>
          <p:cNvPr id="379" name="Google Shape;379;g23addc6b2a7_0_54"/>
          <p:cNvSpPr txBox="1"/>
          <p:nvPr>
            <p:ph idx="12" type="sldNum"/>
          </p:nvPr>
        </p:nvSpPr>
        <p:spPr>
          <a:xfrm>
            <a:off x="8229600" y="4892040"/>
            <a:ext cx="768600" cy="218700"/>
          </a:xfrm>
          <a:prstGeom prst="rect">
            <a:avLst/>
          </a:prstGeom>
        </p:spPr>
        <p:txBody>
          <a:bodyPr anchorCtr="0" anchor="ctr" bIns="45700" lIns="0" spcFirstLastPara="1" rIns="2286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80" name="Google Shape;380;g23addc6b2a7_0_54"/>
          <p:cNvGrpSpPr/>
          <p:nvPr/>
        </p:nvGrpSpPr>
        <p:grpSpPr>
          <a:xfrm>
            <a:off x="1801646" y="984133"/>
            <a:ext cx="5540713" cy="3795971"/>
            <a:chOff x="1801646" y="984133"/>
            <a:chExt cx="5540713" cy="3795971"/>
          </a:xfrm>
        </p:grpSpPr>
        <p:grpSp>
          <p:nvGrpSpPr>
            <p:cNvPr id="381" name="Google Shape;381;g23addc6b2a7_0_54"/>
            <p:cNvGrpSpPr/>
            <p:nvPr/>
          </p:nvGrpSpPr>
          <p:grpSpPr>
            <a:xfrm>
              <a:off x="1801646" y="984133"/>
              <a:ext cx="5540713" cy="3795971"/>
              <a:chOff x="1102987" y="156975"/>
              <a:chExt cx="6938033" cy="4717249"/>
            </a:xfrm>
          </p:grpSpPr>
          <p:pic>
            <p:nvPicPr>
              <p:cNvPr id="382" name="Google Shape;382;g23addc6b2a7_0_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2987" y="156975"/>
                <a:ext cx="6938026" cy="47172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3" name="Google Shape;383;g23addc6b2a7_0_54"/>
              <p:cNvPicPr preferRelativeResize="0"/>
              <p:nvPr/>
            </p:nvPicPr>
            <p:blipFill rotWithShape="1">
              <a:blip r:embed="rId4">
                <a:alphaModFix/>
              </a:blip>
              <a:srcRect b="11892" l="13374" r="26077" t="13874"/>
              <a:stretch/>
            </p:blipFill>
            <p:spPr>
              <a:xfrm flipH="1" rot="9226251">
                <a:off x="6157036" y="2091019"/>
                <a:ext cx="1635777" cy="1504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84" name="Google Shape;384;g23addc6b2a7_0_54"/>
            <p:cNvSpPr/>
            <p:nvPr/>
          </p:nvSpPr>
          <p:spPr>
            <a:xfrm>
              <a:off x="6027700" y="3297175"/>
              <a:ext cx="81600" cy="843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titled-1.jpg" id="389" name="Google Shape;3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5636" y="1976493"/>
            <a:ext cx="3492728" cy="980173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5"/>
          <p:cNvSpPr txBox="1"/>
          <p:nvPr>
            <p:ph idx="12" type="sldNum"/>
          </p:nvPr>
        </p:nvSpPr>
        <p:spPr>
          <a:xfrm>
            <a:off x="8229600" y="4891327"/>
            <a:ext cx="768600" cy="218700"/>
          </a:xfrm>
          <a:prstGeom prst="rect">
            <a:avLst/>
          </a:prstGeom>
        </p:spPr>
        <p:txBody>
          <a:bodyPr anchorCtr="0" anchor="ctr" bIns="0" lIns="0" spcFirstLastPara="1" rIns="2286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3addc6b2a7_0_91"/>
          <p:cNvSpPr txBox="1"/>
          <p:nvPr>
            <p:ph type="title"/>
          </p:nvPr>
        </p:nvSpPr>
        <p:spPr>
          <a:xfrm>
            <a:off x="228600" y="246137"/>
            <a:ext cx="830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/>
              <a:t>Phase II: Players’ Location Throughout Home Games</a:t>
            </a:r>
            <a:endParaRPr/>
          </a:p>
        </p:txBody>
      </p:sp>
      <p:sp>
        <p:nvSpPr>
          <p:cNvPr id="397" name="Google Shape;397;g23addc6b2a7_0_91"/>
          <p:cNvSpPr txBox="1"/>
          <p:nvPr>
            <p:ph idx="11" type="ftr"/>
          </p:nvPr>
        </p:nvSpPr>
        <p:spPr>
          <a:xfrm>
            <a:off x="4876800" y="4873752"/>
            <a:ext cx="32004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Wharton Analytics Fellows</a:t>
            </a:r>
            <a:endParaRPr/>
          </a:p>
        </p:txBody>
      </p:sp>
      <p:pic>
        <p:nvPicPr>
          <p:cNvPr id="398" name="Google Shape;398;g23addc6b2a7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925" y="777737"/>
            <a:ext cx="6197110" cy="394361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3addc6b2a7_0_91"/>
          <p:cNvSpPr txBox="1"/>
          <p:nvPr>
            <p:ph idx="12" type="sldNum"/>
          </p:nvPr>
        </p:nvSpPr>
        <p:spPr>
          <a:xfrm>
            <a:off x="8229600" y="4892040"/>
            <a:ext cx="768600" cy="218700"/>
          </a:xfrm>
          <a:prstGeom prst="rect">
            <a:avLst/>
          </a:prstGeom>
        </p:spPr>
        <p:txBody>
          <a:bodyPr anchorCtr="0" anchor="ctr" bIns="45700" lIns="0" spcFirstLastPara="1" rIns="2286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dbc15cd15_0_62"/>
          <p:cNvSpPr txBox="1"/>
          <p:nvPr>
            <p:ph type="title"/>
          </p:nvPr>
        </p:nvSpPr>
        <p:spPr>
          <a:xfrm>
            <a:off x="228600" y="246137"/>
            <a:ext cx="830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/>
              <a:t>Team Introduction</a:t>
            </a:r>
            <a:endParaRPr/>
          </a:p>
        </p:txBody>
      </p:sp>
      <p:sp>
        <p:nvSpPr>
          <p:cNvPr id="88" name="Google Shape;88;g22dbc15cd15_0_62"/>
          <p:cNvSpPr txBox="1"/>
          <p:nvPr>
            <p:ph idx="4294967295" type="body"/>
          </p:nvPr>
        </p:nvSpPr>
        <p:spPr>
          <a:xfrm>
            <a:off x="398075" y="2230664"/>
            <a:ext cx="1493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Matthew Thwaites</a:t>
            </a:r>
            <a:endParaRPr b="1"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Engagement Lead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MBA’25</a:t>
            </a:r>
            <a:endParaRPr sz="1200"/>
          </a:p>
        </p:txBody>
      </p:sp>
      <p:sp>
        <p:nvSpPr>
          <p:cNvPr id="89" name="Google Shape;89;g22dbc15cd15_0_62"/>
          <p:cNvSpPr/>
          <p:nvPr/>
        </p:nvSpPr>
        <p:spPr>
          <a:xfrm>
            <a:off x="7278025" y="760757"/>
            <a:ext cx="1442400" cy="144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22dbc15cd15_0_62"/>
          <p:cNvSpPr/>
          <p:nvPr/>
        </p:nvSpPr>
        <p:spPr>
          <a:xfrm>
            <a:off x="1578463" y="2642108"/>
            <a:ext cx="1442400" cy="144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Your photo here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22dbc15cd15_0_62"/>
          <p:cNvSpPr txBox="1"/>
          <p:nvPr>
            <p:ph idx="4294967295" type="body"/>
          </p:nvPr>
        </p:nvSpPr>
        <p:spPr>
          <a:xfrm>
            <a:off x="1342975" y="4093071"/>
            <a:ext cx="1913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Aeshon Balasubramanian</a:t>
            </a:r>
            <a:endParaRPr b="1"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Junior Analyst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ENG’26, CIS</a:t>
            </a:r>
            <a:endParaRPr sz="1200"/>
          </a:p>
        </p:txBody>
      </p:sp>
      <p:sp>
        <p:nvSpPr>
          <p:cNvPr id="92" name="Google Shape;92;g22dbc15cd15_0_62"/>
          <p:cNvSpPr txBox="1"/>
          <p:nvPr>
            <p:ph idx="4294967295" type="body"/>
          </p:nvPr>
        </p:nvSpPr>
        <p:spPr>
          <a:xfrm>
            <a:off x="2682900" y="2230664"/>
            <a:ext cx="1493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Yue Chen</a:t>
            </a:r>
            <a:endParaRPr b="1"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Technical Lead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ENG’23, DS</a:t>
            </a:r>
            <a:endParaRPr sz="1200"/>
          </a:p>
        </p:txBody>
      </p:sp>
      <p:sp>
        <p:nvSpPr>
          <p:cNvPr id="93" name="Google Shape;93;g22dbc15cd15_0_62"/>
          <p:cNvSpPr txBox="1"/>
          <p:nvPr>
            <p:ph idx="4294967295" type="body"/>
          </p:nvPr>
        </p:nvSpPr>
        <p:spPr>
          <a:xfrm>
            <a:off x="3615300" y="4111196"/>
            <a:ext cx="1913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Kai Wang</a:t>
            </a:r>
            <a:endParaRPr b="1"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Junior Analyst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ENG’26 Systems Engineering</a:t>
            </a:r>
            <a:endParaRPr sz="1200"/>
          </a:p>
        </p:txBody>
      </p:sp>
      <p:sp>
        <p:nvSpPr>
          <p:cNvPr id="94" name="Google Shape;94;g22dbc15cd15_0_62"/>
          <p:cNvSpPr txBox="1"/>
          <p:nvPr>
            <p:ph idx="4294967295" type="body"/>
          </p:nvPr>
        </p:nvSpPr>
        <p:spPr>
          <a:xfrm>
            <a:off x="5963825" y="4111196"/>
            <a:ext cx="1913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Andrew Mao</a:t>
            </a:r>
            <a:endParaRPr b="1"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Junior Analyst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WH’26 ENG’26 M&amp;T</a:t>
            </a:r>
            <a:endParaRPr sz="1200"/>
          </a:p>
        </p:txBody>
      </p:sp>
      <p:sp>
        <p:nvSpPr>
          <p:cNvPr id="95" name="Google Shape;95;g22dbc15cd15_0_62"/>
          <p:cNvSpPr txBox="1"/>
          <p:nvPr>
            <p:ph idx="4294967295" type="body"/>
          </p:nvPr>
        </p:nvSpPr>
        <p:spPr>
          <a:xfrm>
            <a:off x="5092875" y="2230664"/>
            <a:ext cx="1493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Jason Wang</a:t>
            </a:r>
            <a:endParaRPr b="1"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Senior Analyst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CAS’24 Biophysics</a:t>
            </a:r>
            <a:endParaRPr sz="1200"/>
          </a:p>
        </p:txBody>
      </p:sp>
      <p:sp>
        <p:nvSpPr>
          <p:cNvPr id="96" name="Google Shape;96;g22dbc15cd15_0_62"/>
          <p:cNvSpPr txBox="1"/>
          <p:nvPr>
            <p:ph idx="4294967295" type="body"/>
          </p:nvPr>
        </p:nvSpPr>
        <p:spPr>
          <a:xfrm>
            <a:off x="7252550" y="2230664"/>
            <a:ext cx="1493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Andrew Yang</a:t>
            </a:r>
            <a:endParaRPr b="1"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Senior Analyst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CAS’25, Psychology</a:t>
            </a:r>
            <a:endParaRPr sz="1200"/>
          </a:p>
        </p:txBody>
      </p:sp>
      <p:pic>
        <p:nvPicPr>
          <p:cNvPr id="97" name="Google Shape;97;g22dbc15cd15_0_62"/>
          <p:cNvPicPr preferRelativeResize="0"/>
          <p:nvPr/>
        </p:nvPicPr>
        <p:blipFill rotWithShape="1">
          <a:blip r:embed="rId3">
            <a:alphaModFix/>
          </a:blip>
          <a:srcRect b="35107" l="13191" r="3314" t="10589"/>
          <a:stretch/>
        </p:blipFill>
        <p:spPr>
          <a:xfrm>
            <a:off x="3850800" y="2642101"/>
            <a:ext cx="1442400" cy="144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8" name="Google Shape;98;g22dbc15cd15_0_62"/>
          <p:cNvPicPr preferRelativeResize="0"/>
          <p:nvPr/>
        </p:nvPicPr>
        <p:blipFill rotWithShape="1">
          <a:blip r:embed="rId4">
            <a:alphaModFix/>
          </a:blip>
          <a:srcRect b="11190" l="11810" r="17930" t="0"/>
          <a:stretch/>
        </p:blipFill>
        <p:spPr>
          <a:xfrm>
            <a:off x="5118375" y="760750"/>
            <a:ext cx="1442400" cy="144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9" name="Google Shape;99;g22dbc15cd15_0_62"/>
          <p:cNvPicPr preferRelativeResize="0"/>
          <p:nvPr/>
        </p:nvPicPr>
        <p:blipFill rotWithShape="1">
          <a:blip r:embed="rId5">
            <a:alphaModFix/>
          </a:blip>
          <a:srcRect b="15742" l="9870" r="14606" t="6743"/>
          <a:stretch/>
        </p:blipFill>
        <p:spPr>
          <a:xfrm>
            <a:off x="2727000" y="760750"/>
            <a:ext cx="1405200" cy="144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0" name="Google Shape;100;g22dbc15cd15_0_62"/>
          <p:cNvPicPr preferRelativeResize="0"/>
          <p:nvPr/>
        </p:nvPicPr>
        <p:blipFill rotWithShape="1">
          <a:blip r:embed="rId6">
            <a:alphaModFix/>
          </a:blip>
          <a:srcRect b="0" l="16042" r="16036" t="0"/>
          <a:stretch/>
        </p:blipFill>
        <p:spPr>
          <a:xfrm>
            <a:off x="1578475" y="2590351"/>
            <a:ext cx="1509000" cy="1480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1" name="Google Shape;101;g22dbc15cd15_0_62"/>
          <p:cNvPicPr preferRelativeResize="0"/>
          <p:nvPr/>
        </p:nvPicPr>
        <p:blipFill rotWithShape="1">
          <a:blip r:embed="rId7">
            <a:alphaModFix/>
          </a:blip>
          <a:srcRect b="970" l="0" r="0" t="980"/>
          <a:stretch/>
        </p:blipFill>
        <p:spPr>
          <a:xfrm>
            <a:off x="7278025" y="760750"/>
            <a:ext cx="1442400" cy="144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2" name="Google Shape;102;g22dbc15cd15_0_62"/>
          <p:cNvPicPr preferRelativeResize="0"/>
          <p:nvPr/>
        </p:nvPicPr>
        <p:blipFill rotWithShape="1">
          <a:blip r:embed="rId8">
            <a:alphaModFix/>
          </a:blip>
          <a:srcRect b="16744" l="3445" r="3436" t="5880"/>
          <a:stretch/>
        </p:blipFill>
        <p:spPr>
          <a:xfrm>
            <a:off x="442175" y="760750"/>
            <a:ext cx="1405200" cy="14424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03" name="Google Shape;103;g22dbc15cd15_0_62"/>
          <p:cNvSpPr txBox="1"/>
          <p:nvPr>
            <p:ph idx="12" type="sldNum"/>
          </p:nvPr>
        </p:nvSpPr>
        <p:spPr>
          <a:xfrm>
            <a:off x="8229600" y="4892040"/>
            <a:ext cx="768600" cy="218700"/>
          </a:xfrm>
          <a:prstGeom prst="rect">
            <a:avLst/>
          </a:prstGeom>
        </p:spPr>
        <p:txBody>
          <a:bodyPr anchorCtr="0" anchor="ctr" bIns="45700" lIns="0" spcFirstLastPara="1" rIns="2286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" name="Google Shape;104;g22dbc15cd15_0_62"/>
          <p:cNvPicPr preferRelativeResize="0"/>
          <p:nvPr/>
        </p:nvPicPr>
        <p:blipFill rotWithShape="1">
          <a:blip r:embed="rId9">
            <a:alphaModFix/>
          </a:blip>
          <a:srcRect b="33702" l="34813" r="33114" t="20187"/>
          <a:stretch/>
        </p:blipFill>
        <p:spPr>
          <a:xfrm>
            <a:off x="6199325" y="2657001"/>
            <a:ext cx="1405200" cy="1442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2ee9fbd94_0_2"/>
          <p:cNvSpPr/>
          <p:nvPr/>
        </p:nvSpPr>
        <p:spPr>
          <a:xfrm>
            <a:off x="426088" y="726950"/>
            <a:ext cx="2464800" cy="3987900"/>
          </a:xfrm>
          <a:prstGeom prst="rect">
            <a:avLst/>
          </a:prstGeom>
          <a:solidFill>
            <a:srgbClr val="BFD0DF">
              <a:alpha val="16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32ee9fbd94_0_2"/>
          <p:cNvSpPr txBox="1"/>
          <p:nvPr>
            <p:ph type="title"/>
          </p:nvPr>
        </p:nvSpPr>
        <p:spPr>
          <a:xfrm>
            <a:off x="228600" y="246137"/>
            <a:ext cx="830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/>
              <a:t>Penn Athletics | Project Overview</a:t>
            </a:r>
            <a:endParaRPr/>
          </a:p>
        </p:txBody>
      </p:sp>
      <p:sp>
        <p:nvSpPr>
          <p:cNvPr id="111" name="Google Shape;111;g232ee9fbd94_0_2"/>
          <p:cNvSpPr txBox="1"/>
          <p:nvPr>
            <p:ph idx="11" type="ftr"/>
          </p:nvPr>
        </p:nvSpPr>
        <p:spPr>
          <a:xfrm>
            <a:off x="4876800" y="4873752"/>
            <a:ext cx="32004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Wharton Analytics Fellows</a:t>
            </a:r>
            <a:endParaRPr/>
          </a:p>
        </p:txBody>
      </p:sp>
      <p:sp>
        <p:nvSpPr>
          <p:cNvPr id="112" name="Google Shape;112;g232ee9fbd94_0_2"/>
          <p:cNvSpPr txBox="1"/>
          <p:nvPr/>
        </p:nvSpPr>
        <p:spPr>
          <a:xfrm>
            <a:off x="578775" y="736575"/>
            <a:ext cx="212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PHASE I</a:t>
            </a:r>
            <a:endParaRPr b="1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Coaching Assessments &amp; Physical Training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Source: Coach Assessment</a:t>
            </a:r>
            <a:endParaRPr b="1" i="1"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232ee9fbd94_0_2"/>
          <p:cNvSpPr txBox="1"/>
          <p:nvPr/>
        </p:nvSpPr>
        <p:spPr>
          <a:xfrm>
            <a:off x="407338" y="3437425"/>
            <a:ext cx="2464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-76200" lvl="0" marL="2286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Coaches accurately estimate team and players’ physical stats, even without complete data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76200" lvl="0" marL="2286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Coaches planning to increase endurance-based exercises and assessments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" name="Google Shape;114;g232ee9fbd94_0_2"/>
          <p:cNvGrpSpPr/>
          <p:nvPr/>
        </p:nvGrpSpPr>
        <p:grpSpPr>
          <a:xfrm>
            <a:off x="3125025" y="726950"/>
            <a:ext cx="3266400" cy="3987900"/>
            <a:chOff x="2972625" y="726950"/>
            <a:chExt cx="3266400" cy="3987900"/>
          </a:xfrm>
        </p:grpSpPr>
        <p:sp>
          <p:nvSpPr>
            <p:cNvPr id="115" name="Google Shape;115;g232ee9fbd94_0_2"/>
            <p:cNvSpPr/>
            <p:nvPr/>
          </p:nvSpPr>
          <p:spPr>
            <a:xfrm>
              <a:off x="3328788" y="726950"/>
              <a:ext cx="2464800" cy="3987900"/>
            </a:xfrm>
            <a:prstGeom prst="rect">
              <a:avLst/>
            </a:prstGeom>
            <a:solidFill>
              <a:srgbClr val="BFD0DF">
                <a:alpha val="16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6" name="Google Shape;116;g232ee9fbd94_0_2"/>
            <p:cNvPicPr preferRelativeResize="0"/>
            <p:nvPr/>
          </p:nvPicPr>
          <p:blipFill rotWithShape="1">
            <a:blip r:embed="rId3">
              <a:alphaModFix/>
            </a:blip>
            <a:srcRect b="9966" l="37328" r="34300" t="11305"/>
            <a:stretch/>
          </p:blipFill>
          <p:spPr>
            <a:xfrm>
              <a:off x="3542881" y="1616111"/>
              <a:ext cx="955438" cy="160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g232ee9fbd94_0_2"/>
            <p:cNvPicPr preferRelativeResize="0"/>
            <p:nvPr/>
          </p:nvPicPr>
          <p:blipFill rotWithShape="1">
            <a:blip r:embed="rId4">
              <a:alphaModFix/>
            </a:blip>
            <a:srcRect b="10980" l="37251" r="34602" t="11307"/>
            <a:stretch/>
          </p:blipFill>
          <p:spPr>
            <a:xfrm>
              <a:off x="4688950" y="1616087"/>
              <a:ext cx="955450" cy="160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232ee9fbd94_0_2"/>
            <p:cNvSpPr txBox="1"/>
            <p:nvPr/>
          </p:nvSpPr>
          <p:spPr>
            <a:xfrm>
              <a:off x="2972625" y="739350"/>
              <a:ext cx="32664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PHASE</a:t>
              </a:r>
              <a:r>
                <a:rPr b="1" lang="en-US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 II</a:t>
              </a:r>
              <a:endParaRPr b="1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Calibri"/>
                  <a:ea typeface="Calibri"/>
                  <a:cs typeface="Calibri"/>
                  <a:sym typeface="Calibri"/>
                </a:rPr>
                <a:t>Player GPS Data &amp; 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Calibri"/>
                  <a:ea typeface="Calibri"/>
                  <a:cs typeface="Calibri"/>
                  <a:sym typeface="Calibri"/>
                </a:rPr>
                <a:t>Critical Events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0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Data Source: GPS</a:t>
              </a:r>
              <a:endParaRPr b="1" i="1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g232ee9fbd94_0_2"/>
            <p:cNvSpPr txBox="1"/>
            <p:nvPr/>
          </p:nvSpPr>
          <p:spPr>
            <a:xfrm>
              <a:off x="3311325" y="3437425"/>
              <a:ext cx="25890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0">
              <a:spAutoFit/>
            </a:bodyPr>
            <a:lstStyle/>
            <a:p>
              <a:pPr indent="-76200" lvl="0" marL="2286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Calibri"/>
                <a:buAutoNum type="arabicPeriod"/>
              </a:pPr>
              <a:r>
                <a:rPr b="1" lang="en-US" sz="120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200">
                  <a:latin typeface="Calibri"/>
                  <a:ea typeface="Calibri"/>
                  <a:cs typeface="Calibri"/>
                  <a:sym typeface="Calibri"/>
                </a:rPr>
                <a:t>Goals mainly come from ‘top of   the circle’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  <a:p>
              <a:pPr indent="-76200" lvl="0" marL="2286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Calibri"/>
                <a:buAutoNum type="arabicPeriod"/>
              </a:pPr>
              <a:r>
                <a:rPr lang="en-US" sz="1200">
                  <a:latin typeface="Calibri"/>
                  <a:ea typeface="Calibri"/>
                  <a:cs typeface="Calibri"/>
                  <a:sym typeface="Calibri"/>
                </a:rPr>
                <a:t> ‘Set Plays’ from corners have higher </a:t>
              </a:r>
              <a:r>
                <a:rPr i="1" lang="en-US" sz="1200"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n-US" sz="1200">
                  <a:latin typeface="Calibri"/>
                  <a:ea typeface="Calibri"/>
                  <a:cs typeface="Calibri"/>
                  <a:sym typeface="Calibri"/>
                </a:rPr>
                <a:t> of scoring than ‘Open Plays’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  <a:p>
              <a:pPr indent="-76200" lvl="0" marL="2286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Calibri"/>
                <a:buAutoNum type="arabicPeriod"/>
              </a:pPr>
              <a:r>
                <a:rPr lang="en-US" sz="1200">
                  <a:latin typeface="Calibri"/>
                  <a:ea typeface="Calibri"/>
                  <a:cs typeface="Calibri"/>
                  <a:sym typeface="Calibri"/>
                </a:rPr>
                <a:t> Circle Entries disproportionately from ‘top of the circle’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g232ee9fbd94_0_2"/>
          <p:cNvGrpSpPr/>
          <p:nvPr/>
        </p:nvGrpSpPr>
        <p:grpSpPr>
          <a:xfrm>
            <a:off x="6250250" y="726950"/>
            <a:ext cx="2735100" cy="3987900"/>
            <a:chOff x="6250250" y="726950"/>
            <a:chExt cx="2735100" cy="3987900"/>
          </a:xfrm>
        </p:grpSpPr>
        <p:sp>
          <p:nvSpPr>
            <p:cNvPr id="121" name="Google Shape;121;g232ee9fbd94_0_2"/>
            <p:cNvSpPr/>
            <p:nvPr/>
          </p:nvSpPr>
          <p:spPr>
            <a:xfrm>
              <a:off x="6421713" y="726950"/>
              <a:ext cx="2464800" cy="3987900"/>
            </a:xfrm>
            <a:prstGeom prst="rect">
              <a:avLst/>
            </a:prstGeom>
            <a:solidFill>
              <a:srgbClr val="BFD0DF">
                <a:alpha val="16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2" name="Google Shape;122;g232ee9fbd94_0_2"/>
            <p:cNvPicPr preferRelativeResize="0"/>
            <p:nvPr/>
          </p:nvPicPr>
          <p:blipFill rotWithShape="1">
            <a:blip r:embed="rId5">
              <a:alphaModFix/>
            </a:blip>
            <a:srcRect b="3617" l="30162" r="0" t="669"/>
            <a:stretch/>
          </p:blipFill>
          <p:spPr>
            <a:xfrm>
              <a:off x="6510975" y="1640256"/>
              <a:ext cx="2293325" cy="1561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g232ee9fbd94_0_2"/>
            <p:cNvSpPr txBox="1"/>
            <p:nvPr/>
          </p:nvSpPr>
          <p:spPr>
            <a:xfrm>
              <a:off x="6250250" y="736575"/>
              <a:ext cx="27351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PHASE</a:t>
              </a:r>
              <a:r>
                <a:rPr b="1" lang="en-US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 III</a:t>
              </a:r>
              <a:endParaRPr b="1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Calibri"/>
                  <a:ea typeface="Calibri"/>
                  <a:cs typeface="Calibri"/>
                  <a:sym typeface="Calibri"/>
                </a:rPr>
                <a:t>Computer Vision &amp; In-Game Strategy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0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Data Source: In-Game Footage</a:t>
              </a:r>
              <a:endParaRPr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g232ee9fbd94_0_2"/>
            <p:cNvSpPr txBox="1"/>
            <p:nvPr/>
          </p:nvSpPr>
          <p:spPr>
            <a:xfrm>
              <a:off x="6401600" y="3437425"/>
              <a:ext cx="24027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0">
              <a:spAutoFit/>
            </a:bodyPr>
            <a:lstStyle/>
            <a:p>
              <a:pPr indent="-76200" lvl="0" marL="2286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Calibri"/>
                <a:buAutoNum type="arabicPeriod"/>
              </a:pPr>
              <a:r>
                <a:rPr b="1" lang="en-US" sz="120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200">
                  <a:latin typeface="Calibri"/>
                  <a:ea typeface="Calibri"/>
                  <a:cs typeface="Calibri"/>
                  <a:sym typeface="Calibri"/>
                </a:rPr>
                <a:t>Penn dominates outside areas prior to penalties - creating opportunities for passing and controlling the ball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  <a:p>
              <a:pPr indent="-76200" lvl="0" marL="2286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Calibri"/>
                <a:buAutoNum type="arabicPeriod"/>
              </a:pPr>
              <a:r>
                <a:rPr lang="en-US" sz="1200">
                  <a:latin typeface="Calibri"/>
                  <a:ea typeface="Calibri"/>
                  <a:cs typeface="Calibri"/>
                  <a:sym typeface="Calibri"/>
                </a:rPr>
                <a:t> ‘Circle Entry’ patterns lead to the highest goal rates 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g232ee9fbd94_0_2"/>
          <p:cNvSpPr txBox="1"/>
          <p:nvPr/>
        </p:nvSpPr>
        <p:spPr>
          <a:xfrm rot="-5400000">
            <a:off x="-358550" y="3795925"/>
            <a:ext cx="1270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b="1" lang="en-US" sz="1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n-US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TAKEAWAYS</a:t>
            </a:r>
            <a:endParaRPr b="1"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232ee9fbd94_0_2"/>
          <p:cNvSpPr txBox="1"/>
          <p:nvPr/>
        </p:nvSpPr>
        <p:spPr>
          <a:xfrm rot="-5400000">
            <a:off x="-358550" y="1078875"/>
            <a:ext cx="1270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APPROACH</a:t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g232ee9fbd94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7013" y="1662500"/>
            <a:ext cx="1505425" cy="162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2ee9fbd94_0_2"/>
          <p:cNvSpPr txBox="1"/>
          <p:nvPr>
            <p:ph idx="12" type="sldNum"/>
          </p:nvPr>
        </p:nvSpPr>
        <p:spPr>
          <a:xfrm>
            <a:off x="8229600" y="4892040"/>
            <a:ext cx="768600" cy="218700"/>
          </a:xfrm>
          <a:prstGeom prst="rect">
            <a:avLst/>
          </a:prstGeom>
        </p:spPr>
        <p:txBody>
          <a:bodyPr anchorCtr="0" anchor="ctr" bIns="45700" lIns="0" spcFirstLastPara="1" rIns="2286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dbc15cd15_0_212"/>
          <p:cNvSpPr txBox="1"/>
          <p:nvPr>
            <p:ph type="title"/>
          </p:nvPr>
        </p:nvSpPr>
        <p:spPr>
          <a:xfrm>
            <a:off x="228600" y="246137"/>
            <a:ext cx="830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/>
              <a:t>Major Project Timeline: Breakdown</a:t>
            </a:r>
            <a:endParaRPr/>
          </a:p>
        </p:txBody>
      </p:sp>
      <p:sp>
        <p:nvSpPr>
          <p:cNvPr id="134" name="Google Shape;134;g22dbc15cd15_0_212"/>
          <p:cNvSpPr/>
          <p:nvPr/>
        </p:nvSpPr>
        <p:spPr>
          <a:xfrm>
            <a:off x="4340678" y="788890"/>
            <a:ext cx="4306800" cy="754200"/>
          </a:xfrm>
          <a:prstGeom prst="chevron">
            <a:avLst>
              <a:gd fmla="val 18197" name="adj"/>
            </a:avLst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1450" lIns="71425" spcFirstLastPara="1" rIns="0" wrap="square" tIns="27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Phase 2: </a:t>
            </a: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GPS &amp; Game Data Analysis</a:t>
            </a:r>
            <a:endParaRPr b="1"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i="1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weeks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22dbc15cd15_0_212"/>
          <p:cNvSpPr/>
          <p:nvPr/>
        </p:nvSpPr>
        <p:spPr>
          <a:xfrm>
            <a:off x="7138319" y="1546176"/>
            <a:ext cx="1522200" cy="754200"/>
          </a:xfrm>
          <a:prstGeom prst="chevron">
            <a:avLst>
              <a:gd fmla="val 18197" name="adj"/>
            </a:avLst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5100" lIns="71425" spcFirstLastPara="1" rIns="0" wrap="square" tIns="165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Week 9-10</a:t>
            </a:r>
            <a:endParaRPr b="1"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 Presentation &amp; Wrap-up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22dbc15cd15_0_212"/>
          <p:cNvSpPr/>
          <p:nvPr/>
        </p:nvSpPr>
        <p:spPr>
          <a:xfrm>
            <a:off x="4357027" y="1546176"/>
            <a:ext cx="1522200" cy="754200"/>
          </a:xfrm>
          <a:prstGeom prst="chevron">
            <a:avLst>
              <a:gd fmla="val 18197" name="adj"/>
            </a:avLst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5100" lIns="71425" spcFirstLastPara="1" rIns="0" wrap="square" tIns="165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Week</a:t>
            </a:r>
            <a:r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6-7</a:t>
            </a:r>
            <a:endParaRPr b="1"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GPS &amp; Goals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22dbc15cd15_0_212"/>
          <p:cNvSpPr/>
          <p:nvPr/>
        </p:nvSpPr>
        <p:spPr>
          <a:xfrm>
            <a:off x="5758187" y="1539827"/>
            <a:ext cx="1522200" cy="754200"/>
          </a:xfrm>
          <a:prstGeom prst="chevron">
            <a:avLst>
              <a:gd fmla="val 18197" name="adj"/>
            </a:avLst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5100" lIns="71425" spcFirstLastPara="1" rIns="0" wrap="square" tIns="165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Week 8</a:t>
            </a:r>
            <a:endParaRPr b="1"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 Finalization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22dbc15cd15_0_212"/>
          <p:cNvSpPr/>
          <p:nvPr/>
        </p:nvSpPr>
        <p:spPr>
          <a:xfrm>
            <a:off x="4435776" y="2303462"/>
            <a:ext cx="1363800" cy="2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47675" lIns="0" spcFirstLastPara="1" rIns="63500" wrap="square" tIns="603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Receive data player and timestamp of goal shot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the player’s behavior before a goal is scored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22dbc15cd15_0_212"/>
          <p:cNvSpPr/>
          <p:nvPr/>
        </p:nvSpPr>
        <p:spPr>
          <a:xfrm>
            <a:off x="5803656" y="2303462"/>
            <a:ext cx="1363800" cy="2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47675" lIns="0" spcFirstLastPara="1" rIns="63500" wrap="square" tIns="603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results from GPS analysis and training analysis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results into actionable items for PennAthletics and coaches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22dbc15cd15_0_212"/>
          <p:cNvSpPr/>
          <p:nvPr/>
        </p:nvSpPr>
        <p:spPr>
          <a:xfrm>
            <a:off x="7171536" y="2303462"/>
            <a:ext cx="1363800" cy="2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47675" lIns="0" spcFirstLastPara="1" rIns="63500" wrap="square" tIns="603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final results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 over analysis framework and files to PennAthletics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2dbc15cd15_0_212"/>
          <p:cNvSpPr/>
          <p:nvPr/>
        </p:nvSpPr>
        <p:spPr>
          <a:xfrm>
            <a:off x="179268" y="788890"/>
            <a:ext cx="4306800" cy="754200"/>
          </a:xfrm>
          <a:prstGeom prst="homePlate">
            <a:avLst>
              <a:gd fmla="val 18197" name="adj"/>
            </a:avLst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1450" lIns="71425" spcFirstLastPara="1" rIns="0" wrap="square" tIns="27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Phase 1: </a:t>
            </a: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&amp; Coach Assessment Data Analysis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i="1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weeks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22dbc15cd15_0_212"/>
          <p:cNvSpPr/>
          <p:nvPr/>
        </p:nvSpPr>
        <p:spPr>
          <a:xfrm>
            <a:off x="178504" y="1539827"/>
            <a:ext cx="1522200" cy="754200"/>
          </a:xfrm>
          <a:prstGeom prst="homePlate">
            <a:avLst>
              <a:gd fmla="val 18197" name="adj"/>
            </a:avLst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5100" lIns="71425" spcFirstLastPara="1" rIns="0" wrap="square" tIns="165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Week</a:t>
            </a:r>
            <a:r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0-2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Preprocessing &amp; Exploration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2dbc15cd15_0_212"/>
          <p:cNvSpPr/>
          <p:nvPr/>
        </p:nvSpPr>
        <p:spPr>
          <a:xfrm>
            <a:off x="1587629" y="1539827"/>
            <a:ext cx="1522200" cy="754200"/>
          </a:xfrm>
          <a:prstGeom prst="chevron">
            <a:avLst>
              <a:gd fmla="val 18197" name="adj"/>
            </a:avLst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5100" lIns="71425" spcFirstLastPara="1" rIns="0" wrap="square" tIns="165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Week 3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Correlation Analysis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2dbc15cd15_0_212"/>
          <p:cNvSpPr/>
          <p:nvPr/>
        </p:nvSpPr>
        <p:spPr>
          <a:xfrm>
            <a:off x="2980824" y="1546176"/>
            <a:ext cx="1522200" cy="754200"/>
          </a:xfrm>
          <a:prstGeom prst="chevron">
            <a:avLst>
              <a:gd fmla="val 18197" name="adj"/>
            </a:avLst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5100" lIns="71425" spcFirstLastPara="1" rIns="0" wrap="square" tIns="165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Week 5</a:t>
            </a:r>
            <a:endParaRPr b="1"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Preliminary 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22dbc15cd15_0_212"/>
          <p:cNvSpPr/>
          <p:nvPr/>
        </p:nvSpPr>
        <p:spPr>
          <a:xfrm>
            <a:off x="223791" y="2297113"/>
            <a:ext cx="1363800" cy="2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47675" lIns="0" spcFirstLastPara="1" rIns="63500" wrap="square" tIns="603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Received GPS &amp; training data at week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 and join GPS with training data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 useful features from GPS data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22dbc15cd15_0_212"/>
          <p:cNvSpPr/>
          <p:nvPr/>
        </p:nvSpPr>
        <p:spPr>
          <a:xfrm>
            <a:off x="1630311" y="2297113"/>
            <a:ext cx="1363800" cy="2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47675" lIns="0" spcFirstLastPara="1" rIns="63500" wrap="square" tIns="603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Received coach assessment &amp; player stats data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correlations between training, coach assessment, and player performance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22dbc15cd15_0_212"/>
          <p:cNvSpPr/>
          <p:nvPr/>
        </p:nvSpPr>
        <p:spPr>
          <a:xfrm>
            <a:off x="3026650" y="2303450"/>
            <a:ext cx="1363800" cy="2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47675" lIns="0" spcFirstLastPara="1" rIns="63500" wrap="square" tIns="603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factors in players training contributing to coach’s assessment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Visualize important GPS features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22dbc15cd15_0_212"/>
          <p:cNvSpPr txBox="1"/>
          <p:nvPr>
            <p:ph idx="12" type="sldNum"/>
          </p:nvPr>
        </p:nvSpPr>
        <p:spPr>
          <a:xfrm>
            <a:off x="8229600" y="4892040"/>
            <a:ext cx="768600" cy="218700"/>
          </a:xfrm>
          <a:prstGeom prst="rect">
            <a:avLst/>
          </a:prstGeom>
        </p:spPr>
        <p:txBody>
          <a:bodyPr anchorCtr="0" anchor="ctr" bIns="45700" lIns="0" spcFirstLastPara="1" rIns="2286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dbc15cd15_0_287"/>
          <p:cNvSpPr txBox="1"/>
          <p:nvPr>
            <p:ph type="title"/>
          </p:nvPr>
        </p:nvSpPr>
        <p:spPr>
          <a:xfrm>
            <a:off x="228600" y="246137"/>
            <a:ext cx="830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54" name="Google Shape;154;g22dbc15cd15_0_287"/>
          <p:cNvSpPr/>
          <p:nvPr/>
        </p:nvSpPr>
        <p:spPr>
          <a:xfrm>
            <a:off x="859050" y="899200"/>
            <a:ext cx="7425900" cy="521700"/>
          </a:xfrm>
          <a:prstGeom prst="rect">
            <a:avLst/>
          </a:prstGeom>
          <a:solidFill>
            <a:srgbClr val="981E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Objective:</a:t>
            </a: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use Penn Athletics data to better inform coaches on training and game strategy</a:t>
            </a:r>
            <a:endParaRPr b="0" i="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g22dbc15cd15_0_287"/>
          <p:cNvGrpSpPr/>
          <p:nvPr/>
        </p:nvGrpSpPr>
        <p:grpSpPr>
          <a:xfrm>
            <a:off x="573563" y="1560750"/>
            <a:ext cx="7996873" cy="714300"/>
            <a:chOff x="573563" y="1560750"/>
            <a:chExt cx="7996873" cy="714300"/>
          </a:xfrm>
        </p:grpSpPr>
        <p:sp>
          <p:nvSpPr>
            <p:cNvPr id="156" name="Google Shape;156;g22dbc15cd15_0_287"/>
            <p:cNvSpPr/>
            <p:nvPr/>
          </p:nvSpPr>
          <p:spPr>
            <a:xfrm>
              <a:off x="6692137" y="1560750"/>
              <a:ext cx="1878300" cy="7143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Player GPS data</a:t>
              </a: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Coordinates, speed, etc.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g22dbc15cd15_0_287"/>
            <p:cNvSpPr/>
            <p:nvPr/>
          </p:nvSpPr>
          <p:spPr>
            <a:xfrm>
              <a:off x="573563" y="1560750"/>
              <a:ext cx="1878300" cy="7143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Physical Training</a:t>
              </a: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Flying 10, Beep Test, 5-10-5,etc.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g22dbc15cd15_0_287"/>
            <p:cNvSpPr/>
            <p:nvPr/>
          </p:nvSpPr>
          <p:spPr>
            <a:xfrm>
              <a:off x="2613088" y="1560750"/>
              <a:ext cx="1878300" cy="7143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Coach Assessment</a:t>
              </a: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Speed, Endurance, Strength, etc.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g22dbc15cd15_0_287"/>
            <p:cNvSpPr/>
            <p:nvPr/>
          </p:nvSpPr>
          <p:spPr>
            <a:xfrm>
              <a:off x="4652612" y="1560750"/>
              <a:ext cx="1878300" cy="7143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Player Stats</a:t>
              </a: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Goals, Minutes Played, etc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g22dbc15cd15_0_287"/>
          <p:cNvGrpSpPr/>
          <p:nvPr/>
        </p:nvGrpSpPr>
        <p:grpSpPr>
          <a:xfrm>
            <a:off x="1350175" y="2281525"/>
            <a:ext cx="7327676" cy="1110325"/>
            <a:chOff x="1350175" y="2281525"/>
            <a:chExt cx="7327676" cy="1110325"/>
          </a:xfrm>
        </p:grpSpPr>
        <p:sp>
          <p:nvSpPr>
            <p:cNvPr id="161" name="Google Shape;161;g22dbc15cd15_0_287"/>
            <p:cNvSpPr/>
            <p:nvPr/>
          </p:nvSpPr>
          <p:spPr>
            <a:xfrm>
              <a:off x="1350175" y="2677550"/>
              <a:ext cx="21222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What factors are coach assessments based on?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g22dbc15cd15_0_287"/>
            <p:cNvSpPr/>
            <p:nvPr/>
          </p:nvSpPr>
          <p:spPr>
            <a:xfrm>
              <a:off x="3699272" y="2677550"/>
              <a:ext cx="21222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Does player performance reflect coach assessment?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g22dbc15cd15_0_287"/>
            <p:cNvSpPr/>
            <p:nvPr/>
          </p:nvSpPr>
          <p:spPr>
            <a:xfrm>
              <a:off x="6555651" y="2677550"/>
              <a:ext cx="21222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What are player’s behaviors before goals?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4" name="Google Shape;164;g22dbc15cd15_0_287"/>
            <p:cNvCxnSpPr/>
            <p:nvPr/>
          </p:nvCxnSpPr>
          <p:spPr>
            <a:xfrm>
              <a:off x="2158650" y="2281525"/>
              <a:ext cx="0" cy="385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5" name="Google Shape;165;g22dbc15cd15_0_287"/>
            <p:cNvCxnSpPr/>
            <p:nvPr/>
          </p:nvCxnSpPr>
          <p:spPr>
            <a:xfrm>
              <a:off x="2857550" y="2281525"/>
              <a:ext cx="0" cy="385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6" name="Google Shape;166;g22dbc15cd15_0_287"/>
            <p:cNvCxnSpPr/>
            <p:nvPr/>
          </p:nvCxnSpPr>
          <p:spPr>
            <a:xfrm>
              <a:off x="4242250" y="2281525"/>
              <a:ext cx="0" cy="385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7" name="Google Shape;167;g22dbc15cd15_0_287"/>
            <p:cNvCxnSpPr/>
            <p:nvPr/>
          </p:nvCxnSpPr>
          <p:spPr>
            <a:xfrm>
              <a:off x="4919700" y="2281525"/>
              <a:ext cx="0" cy="385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8" name="Google Shape;168;g22dbc15cd15_0_287"/>
            <p:cNvCxnSpPr/>
            <p:nvPr/>
          </p:nvCxnSpPr>
          <p:spPr>
            <a:xfrm>
              <a:off x="7616750" y="2281525"/>
              <a:ext cx="0" cy="385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69" name="Google Shape;169;g22dbc15cd15_0_287"/>
          <p:cNvGrpSpPr/>
          <p:nvPr/>
        </p:nvGrpSpPr>
        <p:grpSpPr>
          <a:xfrm>
            <a:off x="606900" y="3361850"/>
            <a:ext cx="7996200" cy="1219900"/>
            <a:chOff x="606900" y="3361850"/>
            <a:chExt cx="7996200" cy="1219900"/>
          </a:xfrm>
        </p:grpSpPr>
        <p:sp>
          <p:nvSpPr>
            <p:cNvPr id="170" name="Google Shape;170;g22dbc15cd15_0_287"/>
            <p:cNvSpPr/>
            <p:nvPr/>
          </p:nvSpPr>
          <p:spPr>
            <a:xfrm>
              <a:off x="606900" y="3817050"/>
              <a:ext cx="3804000" cy="764700"/>
            </a:xfrm>
            <a:prstGeom prst="rect">
              <a:avLst/>
            </a:prstGeom>
            <a:solidFill>
              <a:srgbClr val="981E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-US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Recommendations to coaches on assessing and training players </a:t>
              </a:r>
              <a:endParaRPr b="1" i="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g22dbc15cd15_0_287"/>
            <p:cNvSpPr/>
            <p:nvPr/>
          </p:nvSpPr>
          <p:spPr>
            <a:xfrm>
              <a:off x="4799100" y="3817050"/>
              <a:ext cx="3804000" cy="764700"/>
            </a:xfrm>
            <a:prstGeom prst="rect">
              <a:avLst/>
            </a:prstGeom>
            <a:solidFill>
              <a:srgbClr val="981E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-US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Recommendations to coaches on choosing player’s positions based on their abilities</a:t>
              </a:r>
              <a:endParaRPr b="1" i="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2" name="Google Shape;172;g22dbc15cd15_0_287"/>
            <p:cNvCxnSpPr>
              <a:stCxn id="161" idx="2"/>
            </p:cNvCxnSpPr>
            <p:nvPr/>
          </p:nvCxnSpPr>
          <p:spPr>
            <a:xfrm>
              <a:off x="2411275" y="3391850"/>
              <a:ext cx="0" cy="425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3" name="Google Shape;173;g22dbc15cd15_0_287"/>
            <p:cNvCxnSpPr/>
            <p:nvPr/>
          </p:nvCxnSpPr>
          <p:spPr>
            <a:xfrm>
              <a:off x="4074575" y="3391850"/>
              <a:ext cx="0" cy="425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4" name="Google Shape;174;g22dbc15cd15_0_287"/>
            <p:cNvCxnSpPr/>
            <p:nvPr/>
          </p:nvCxnSpPr>
          <p:spPr>
            <a:xfrm>
              <a:off x="5405700" y="3361850"/>
              <a:ext cx="0" cy="425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5" name="Google Shape;175;g22dbc15cd15_0_287"/>
            <p:cNvCxnSpPr/>
            <p:nvPr/>
          </p:nvCxnSpPr>
          <p:spPr>
            <a:xfrm>
              <a:off x="7616750" y="3391850"/>
              <a:ext cx="0" cy="425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76" name="Google Shape;176;g22dbc15cd15_0_287"/>
          <p:cNvSpPr txBox="1"/>
          <p:nvPr>
            <p:ph idx="12" type="sldNum"/>
          </p:nvPr>
        </p:nvSpPr>
        <p:spPr>
          <a:xfrm>
            <a:off x="8229600" y="4892040"/>
            <a:ext cx="768600" cy="218700"/>
          </a:xfrm>
          <a:prstGeom prst="rect">
            <a:avLst/>
          </a:prstGeom>
        </p:spPr>
        <p:txBody>
          <a:bodyPr anchorCtr="0" anchor="ctr" bIns="45700" lIns="0" spcFirstLastPara="1" rIns="2286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a0af2c0d1_0_0"/>
          <p:cNvSpPr txBox="1"/>
          <p:nvPr/>
        </p:nvSpPr>
        <p:spPr>
          <a:xfrm>
            <a:off x="383250" y="2050075"/>
            <a:ext cx="221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Top Predictors for Speed: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Flying 10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Flying 30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5-0-5 Right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20a0af2c0d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925" y="704134"/>
            <a:ext cx="2965704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0a0af2c0d1_0_0"/>
          <p:cNvSpPr txBox="1"/>
          <p:nvPr>
            <p:ph idx="4294967295" type="title"/>
          </p:nvPr>
        </p:nvSpPr>
        <p:spPr>
          <a:xfrm>
            <a:off x="228600" y="246137"/>
            <a:ext cx="830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/>
              <a:t>Phase I: Coach Assessment -  Speed</a:t>
            </a:r>
            <a:endParaRPr/>
          </a:p>
        </p:txBody>
      </p:sp>
      <p:sp>
        <p:nvSpPr>
          <p:cNvPr id="184" name="Google Shape;184;g20a0af2c0d1_0_0"/>
          <p:cNvSpPr txBox="1"/>
          <p:nvPr/>
        </p:nvSpPr>
        <p:spPr>
          <a:xfrm>
            <a:off x="3091325" y="3113700"/>
            <a:ext cx="12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Corr: -0.647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20a0af2c0d1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2286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6" name="Google Shape;186;g20a0af2c0d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2375" y="704134"/>
            <a:ext cx="2965704" cy="320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0a0af2c0d1_0_0"/>
          <p:cNvSpPr txBox="1"/>
          <p:nvPr/>
        </p:nvSpPr>
        <p:spPr>
          <a:xfrm>
            <a:off x="3035525" y="3983325"/>
            <a:ext cx="604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Coach’s assessment of speed</a:t>
            </a: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is heavily influenced by </a:t>
            </a:r>
            <a:r>
              <a:rPr b="1"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short sprint exercises</a:t>
            </a: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rather than speed-endurance exercises.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20a0af2c0d1_0_0"/>
          <p:cNvSpPr txBox="1"/>
          <p:nvPr/>
        </p:nvSpPr>
        <p:spPr>
          <a:xfrm>
            <a:off x="6274725" y="3164050"/>
            <a:ext cx="12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Corr: -0.614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20a0af2c0d1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13" y="761680"/>
            <a:ext cx="2955036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0a0af2c0d1_0_5"/>
          <p:cNvSpPr txBox="1"/>
          <p:nvPr/>
        </p:nvSpPr>
        <p:spPr>
          <a:xfrm>
            <a:off x="228600" y="1906200"/>
            <a:ext cx="333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Top Predictors for Endurance: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DB Carry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Flying 10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Broad Jump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20a0af2c0d1_0_5"/>
          <p:cNvSpPr txBox="1"/>
          <p:nvPr>
            <p:ph idx="4294967295" type="title"/>
          </p:nvPr>
        </p:nvSpPr>
        <p:spPr>
          <a:xfrm>
            <a:off x="228600" y="246137"/>
            <a:ext cx="830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/>
              <a:t>Phase I: Coach Assessment - Endurance</a:t>
            </a:r>
            <a:endParaRPr/>
          </a:p>
        </p:txBody>
      </p:sp>
      <p:sp>
        <p:nvSpPr>
          <p:cNvPr id="196" name="Google Shape;196;g20a0af2c0d1_0_5"/>
          <p:cNvSpPr txBox="1"/>
          <p:nvPr/>
        </p:nvSpPr>
        <p:spPr>
          <a:xfrm>
            <a:off x="3179975" y="3155425"/>
            <a:ext cx="12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Corr: -0.475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0a0af2c0d1_0_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2286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g20a0af2c0d1_0_5"/>
          <p:cNvSpPr txBox="1"/>
          <p:nvPr/>
        </p:nvSpPr>
        <p:spPr>
          <a:xfrm>
            <a:off x="2821650" y="3910550"/>
            <a:ext cx="627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We find the </a:t>
            </a:r>
            <a:r>
              <a:rPr b="1"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endurance assessment negatively correlated with exercises on speed</a:t>
            </a: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since there are not enough results from SnC exercises designed to strongly measure endurance. For example, only 8 out of 25 athletes took the beep test.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g20a0af2c0d1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175" y="761687"/>
            <a:ext cx="2976372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0a0af2c0d1_0_5"/>
          <p:cNvSpPr txBox="1"/>
          <p:nvPr/>
        </p:nvSpPr>
        <p:spPr>
          <a:xfrm>
            <a:off x="6240900" y="3155425"/>
            <a:ext cx="12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Corr: -0.562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20a0af2c0d1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841" y="742950"/>
            <a:ext cx="2978687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0a0af2c0d1_0_10"/>
          <p:cNvSpPr txBox="1"/>
          <p:nvPr>
            <p:ph idx="4294967295" type="title"/>
          </p:nvPr>
        </p:nvSpPr>
        <p:spPr>
          <a:xfrm>
            <a:off x="228600" y="246137"/>
            <a:ext cx="830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/>
              <a:t>Phase I: Coach Assessment - Strength</a:t>
            </a:r>
            <a:endParaRPr/>
          </a:p>
        </p:txBody>
      </p:sp>
      <p:sp>
        <p:nvSpPr>
          <p:cNvPr id="207" name="Google Shape;207;g20a0af2c0d1_0_10"/>
          <p:cNvSpPr txBox="1"/>
          <p:nvPr/>
        </p:nvSpPr>
        <p:spPr>
          <a:xfrm>
            <a:off x="7586125" y="3276839"/>
            <a:ext cx="11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Corr: 0.712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0a0af2c0d1_0_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2286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9" name="Google Shape;209;g20a0af2c0d1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485" y="742950"/>
            <a:ext cx="297068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0a0af2c0d1_0_10"/>
          <p:cNvSpPr txBox="1"/>
          <p:nvPr/>
        </p:nvSpPr>
        <p:spPr>
          <a:xfrm>
            <a:off x="2716150" y="3952350"/>
            <a:ext cx="61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Coach’s assessment of strength</a:t>
            </a: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is heavily influenced by </a:t>
            </a:r>
            <a:r>
              <a:rPr b="1"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traditional strength tests.</a:t>
            </a:r>
            <a:endParaRPr/>
          </a:p>
        </p:txBody>
      </p:sp>
      <p:sp>
        <p:nvSpPr>
          <p:cNvPr id="211" name="Google Shape;211;g20a0af2c0d1_0_10"/>
          <p:cNvSpPr txBox="1"/>
          <p:nvPr/>
        </p:nvSpPr>
        <p:spPr>
          <a:xfrm>
            <a:off x="228600" y="1972200"/>
            <a:ext cx="263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Top Predictors for Strength: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HB Deadlift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BB Partial Back Squat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BB Hang Power Clean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20a0af2c0d1_0_10"/>
          <p:cNvSpPr txBox="1"/>
          <p:nvPr/>
        </p:nvSpPr>
        <p:spPr>
          <a:xfrm>
            <a:off x="3023675" y="3165264"/>
            <a:ext cx="11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Corr: 0.725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nowledge_master1-3_theme">
  <a:themeElements>
    <a:clrScheme name="Custom 11">
      <a:dk1>
        <a:srgbClr val="000000"/>
      </a:dk1>
      <a:lt1>
        <a:srgbClr val="FFFFFF"/>
      </a:lt1>
      <a:dk2>
        <a:srgbClr val="002C77"/>
      </a:dk2>
      <a:lt2>
        <a:srgbClr val="DCDDE5"/>
      </a:lt2>
      <a:accent1>
        <a:srgbClr val="971E32"/>
      </a:accent1>
      <a:accent2>
        <a:srgbClr val="0047C1"/>
      </a:accent2>
      <a:accent3>
        <a:srgbClr val="4770C7"/>
      </a:accent3>
      <a:accent4>
        <a:srgbClr val="B5D4FA"/>
      </a:accent4>
      <a:accent5>
        <a:srgbClr val="81A3D9"/>
      </a:accent5>
      <a:accent6>
        <a:srgbClr val="CC919C"/>
      </a:accent6>
      <a:hlink>
        <a:srgbClr val="25346B"/>
      </a:hlink>
      <a:folHlink>
        <a:srgbClr val="ED2B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2012-04-03T15:29:58Z</dcterms:created>
  <dc:creator>tranac</dc:creator>
</cp:coreProperties>
</file>